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379" r:id="rId2"/>
    <p:sldId id="493" r:id="rId3"/>
    <p:sldId id="498" r:id="rId4"/>
    <p:sldId id="1194" r:id="rId5"/>
    <p:sldId id="1195" r:id="rId6"/>
    <p:sldId id="1196" r:id="rId7"/>
    <p:sldId id="1197" r:id="rId8"/>
    <p:sldId id="1198" r:id="rId9"/>
    <p:sldId id="935" r:id="rId10"/>
    <p:sldId id="936" r:id="rId11"/>
    <p:sldId id="376" r:id="rId12"/>
    <p:sldId id="925" r:id="rId13"/>
    <p:sldId id="291" r:id="rId14"/>
    <p:sldId id="428" r:id="rId15"/>
    <p:sldId id="501" r:id="rId16"/>
    <p:sldId id="927" r:id="rId17"/>
    <p:sldId id="427" r:id="rId18"/>
    <p:sldId id="429" r:id="rId19"/>
    <p:sldId id="430" r:id="rId20"/>
    <p:sldId id="432" r:id="rId21"/>
    <p:sldId id="433" r:id="rId22"/>
    <p:sldId id="434" r:id="rId23"/>
    <p:sldId id="435" r:id="rId24"/>
    <p:sldId id="437" r:id="rId25"/>
    <p:sldId id="438" r:id="rId26"/>
    <p:sldId id="439" r:id="rId27"/>
    <p:sldId id="502" r:id="rId28"/>
    <p:sldId id="931" r:id="rId29"/>
    <p:sldId id="440" r:id="rId30"/>
    <p:sldId id="441" r:id="rId31"/>
    <p:sldId id="933" r:id="rId32"/>
    <p:sldId id="934" r:id="rId33"/>
    <p:sldId id="503" r:id="rId34"/>
    <p:sldId id="928" r:id="rId35"/>
    <p:sldId id="442" r:id="rId36"/>
    <p:sldId id="937" r:id="rId37"/>
    <p:sldId id="443" r:id="rId38"/>
    <p:sldId id="444" r:id="rId39"/>
    <p:sldId id="938" r:id="rId40"/>
    <p:sldId id="446" r:id="rId41"/>
    <p:sldId id="449" r:id="rId42"/>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01" autoAdjust="0"/>
    <p:restoredTop sz="93250" autoAdjust="0"/>
  </p:normalViewPr>
  <p:slideViewPr>
    <p:cSldViewPr>
      <p:cViewPr varScale="1">
        <p:scale>
          <a:sx n="110" d="100"/>
          <a:sy n="110" d="100"/>
        </p:scale>
        <p:origin x="152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20/04/2023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3.4 – GRE</a:t>
            </a:r>
          </a:p>
          <a:p>
            <a:pPr>
              <a:lnSpc>
                <a:spcPct val="80000"/>
              </a:lnSpc>
              <a:buFontTx/>
              <a:buNone/>
            </a:pPr>
            <a:r>
              <a:rPr lang="es-ES" dirty="0">
                <a:latin typeface="Arial" charset="0"/>
              </a:rPr>
              <a:t>3.4.1 – Descripción general de la GRE</a:t>
            </a:r>
          </a:p>
          <a:p>
            <a:pPr>
              <a:lnSpc>
                <a:spcPct val="80000"/>
              </a:lnSpc>
              <a:buFontTx/>
              <a:buNone/>
            </a:pPr>
            <a:r>
              <a:rPr lang="es-ES" dirty="0">
                <a:latin typeface="Arial" charset="0"/>
              </a:rPr>
              <a:t>3.4.1.1 – Introducción a la GRE</a:t>
            </a:r>
            <a:endParaRPr lang="es-ES" dirty="0"/>
          </a:p>
        </p:txBody>
      </p:sp>
    </p:spTree>
    <p:extLst>
      <p:ext uri="{BB962C8B-B14F-4D97-AF65-F5344CB8AC3E}">
        <p14:creationId xmlns:p14="http://schemas.microsoft.com/office/powerpoint/2010/main" val="4747511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3.4 – GRE</a:t>
            </a:r>
          </a:p>
          <a:p>
            <a:pPr>
              <a:lnSpc>
                <a:spcPct val="80000"/>
              </a:lnSpc>
              <a:buFontTx/>
              <a:buNone/>
            </a:pPr>
            <a:r>
              <a:rPr lang="es-ES" dirty="0">
                <a:latin typeface="Arial" charset="0"/>
              </a:rPr>
              <a:t>3.4.2 – Implementación de la GRE</a:t>
            </a:r>
          </a:p>
          <a:p>
            <a:pPr>
              <a:lnSpc>
                <a:spcPct val="80000"/>
              </a:lnSpc>
              <a:buFontTx/>
              <a:buNone/>
            </a:pPr>
            <a:r>
              <a:rPr lang="es-ES" dirty="0">
                <a:latin typeface="Arial" charset="0"/>
              </a:rPr>
              <a:t>3.4.2.1 – Configuración de la GRE</a:t>
            </a:r>
            <a:endParaRPr lang="es-ES" dirty="0"/>
          </a:p>
        </p:txBody>
      </p:sp>
    </p:spTree>
    <p:extLst>
      <p:ext uri="{BB962C8B-B14F-4D97-AF65-F5344CB8AC3E}">
        <p14:creationId xmlns:p14="http://schemas.microsoft.com/office/powerpoint/2010/main" val="144017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3.4 – GRE</a:t>
            </a:r>
          </a:p>
          <a:p>
            <a:pPr>
              <a:lnSpc>
                <a:spcPct val="80000"/>
              </a:lnSpc>
              <a:buFontTx/>
              <a:buNone/>
            </a:pPr>
            <a:r>
              <a:rPr lang="es-ES" dirty="0">
                <a:latin typeface="Arial" charset="0"/>
              </a:rPr>
              <a:t>3.4.2 – Implementación de la GRE</a:t>
            </a:r>
          </a:p>
          <a:p>
            <a:pPr>
              <a:lnSpc>
                <a:spcPct val="80000"/>
              </a:lnSpc>
              <a:buFontTx/>
              <a:buNone/>
            </a:pPr>
            <a:r>
              <a:rPr lang="es-ES" dirty="0">
                <a:latin typeface="Arial" charset="0"/>
              </a:rPr>
              <a:t>3.4.2.2 – Verificación de la GRE</a:t>
            </a:r>
            <a:endParaRPr lang="es-ES" dirty="0"/>
          </a:p>
        </p:txBody>
      </p:sp>
    </p:spTree>
    <p:extLst>
      <p:ext uri="{BB962C8B-B14F-4D97-AF65-F5344CB8AC3E}">
        <p14:creationId xmlns:p14="http://schemas.microsoft.com/office/powerpoint/2010/main" val="2483428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3.3 – VPN</a:t>
            </a:r>
          </a:p>
          <a:p>
            <a:pPr>
              <a:lnSpc>
                <a:spcPct val="80000"/>
              </a:lnSpc>
              <a:buFontTx/>
              <a:buNone/>
            </a:pPr>
            <a:r>
              <a:rPr lang="es-ES" dirty="0">
                <a:latin typeface="Arial" charset="0"/>
              </a:rPr>
              <a:t>3.3.2 – Tipos de VPN</a:t>
            </a:r>
          </a:p>
          <a:p>
            <a:pPr>
              <a:lnSpc>
                <a:spcPct val="80000"/>
              </a:lnSpc>
              <a:buFontTx/>
              <a:buNone/>
            </a:pPr>
            <a:r>
              <a:rPr lang="es-ES" dirty="0">
                <a:latin typeface="Arial" charset="0"/>
              </a:rPr>
              <a:t>3.3.2.2 – VPN de acceso remoto</a:t>
            </a:r>
            <a:endParaRPr lang="es-ES" dirty="0"/>
          </a:p>
        </p:txBody>
      </p:sp>
    </p:spTree>
    <p:extLst>
      <p:ext uri="{BB962C8B-B14F-4D97-AF65-F5344CB8AC3E}">
        <p14:creationId xmlns:p14="http://schemas.microsoft.com/office/powerpoint/2010/main" val="687732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a:t>
            </a:fld>
            <a:endParaRPr lang="en-US" dirty="0"/>
          </a:p>
        </p:txBody>
      </p:sp>
    </p:spTree>
    <p:extLst>
      <p:ext uri="{BB962C8B-B14F-4D97-AF65-F5344CB8AC3E}">
        <p14:creationId xmlns:p14="http://schemas.microsoft.com/office/powerpoint/2010/main" val="14226748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a:t>
            </a:fld>
            <a:endParaRPr lang="en-US" dirty="0"/>
          </a:p>
        </p:txBody>
      </p:sp>
    </p:spTree>
    <p:extLst>
      <p:ext uri="{BB962C8B-B14F-4D97-AF65-F5344CB8AC3E}">
        <p14:creationId xmlns:p14="http://schemas.microsoft.com/office/powerpoint/2010/main" val="2519798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2566416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481045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69272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37E12-7BA8-4D7D-97C4-7447F658F427}" type="slidenum">
              <a:rPr lang="es-ES" altLang="es-MX"/>
              <a:pPr/>
              <a:t>9</a:t>
            </a:fld>
            <a:endParaRPr lang="es-ES" altLang="es-MX"/>
          </a:p>
        </p:txBody>
      </p:sp>
      <p:sp>
        <p:nvSpPr>
          <p:cNvPr id="595970" name="Rectangle 2"/>
          <p:cNvSpPr>
            <a:spLocks noGrp="1" noRot="1" noChangeAspect="1" noChangeArrowheads="1"/>
          </p:cNvSpPr>
          <p:nvPr>
            <p:ph type="sldImg"/>
          </p:nvPr>
        </p:nvSpPr>
        <p:spPr bwMode="auto">
          <a:xfrm>
            <a:off x="1138238" y="695325"/>
            <a:ext cx="4583112" cy="343693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5971" name="Rectangle 3"/>
          <p:cNvSpPr>
            <a:spLocks noGrp="1" noChangeArrowheads="1"/>
          </p:cNvSpPr>
          <p:nvPr>
            <p:ph type="body" idx="1"/>
          </p:nvPr>
        </p:nvSpPr>
        <p:spPr bwMode="auto">
          <a:xfrm>
            <a:off x="914400" y="4370388"/>
            <a:ext cx="5029200" cy="4138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41" tIns="46953" rIns="92341" bIns="46953"/>
          <a:lstStyle/>
          <a:p>
            <a:endParaRPr lang="es-ES" altLang="es-MX" dirty="0"/>
          </a:p>
        </p:txBody>
      </p:sp>
    </p:spTree>
    <p:extLst>
      <p:ext uri="{BB962C8B-B14F-4D97-AF65-F5344CB8AC3E}">
        <p14:creationId xmlns:p14="http://schemas.microsoft.com/office/powerpoint/2010/main" val="81772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3.3 – VPN</a:t>
            </a:r>
          </a:p>
          <a:p>
            <a:pPr>
              <a:lnSpc>
                <a:spcPct val="80000"/>
              </a:lnSpc>
              <a:buFontTx/>
              <a:buNone/>
            </a:pPr>
            <a:r>
              <a:rPr lang="es-ES" dirty="0">
                <a:latin typeface="Arial" charset="0"/>
              </a:rPr>
              <a:t>3.3.1 – Aspectos básicos de las VPN</a:t>
            </a:r>
          </a:p>
          <a:p>
            <a:pPr>
              <a:lnSpc>
                <a:spcPct val="80000"/>
              </a:lnSpc>
              <a:buFontTx/>
              <a:buNone/>
            </a:pPr>
            <a:r>
              <a:rPr lang="es-ES" dirty="0">
                <a:latin typeface="Arial" charset="0"/>
              </a:rPr>
              <a:t>3.3.1.1 – Introducción a las VPN</a:t>
            </a:r>
            <a:endParaRPr lang="es-ES" dirty="0"/>
          </a:p>
        </p:txBody>
      </p:sp>
    </p:spTree>
    <p:extLst>
      <p:ext uri="{BB962C8B-B14F-4D97-AF65-F5344CB8AC3E}">
        <p14:creationId xmlns:p14="http://schemas.microsoft.com/office/powerpoint/2010/main" val="280313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3.3 – VPN</a:t>
            </a:r>
          </a:p>
          <a:p>
            <a:pPr>
              <a:lnSpc>
                <a:spcPct val="80000"/>
              </a:lnSpc>
              <a:buFontTx/>
              <a:buNone/>
            </a:pPr>
            <a:r>
              <a:rPr lang="es-ES" dirty="0">
                <a:latin typeface="Arial" charset="0"/>
              </a:rPr>
              <a:t>3.3.2 – Tipos de VPN</a:t>
            </a:r>
          </a:p>
          <a:p>
            <a:pPr>
              <a:lnSpc>
                <a:spcPct val="80000"/>
              </a:lnSpc>
              <a:buFontTx/>
              <a:buNone/>
            </a:pPr>
            <a:r>
              <a:rPr lang="es-ES" dirty="0">
                <a:latin typeface="Arial" charset="0"/>
              </a:rPr>
              <a:t>3.3.2.1 – VPN de sitio a sitio</a:t>
            </a:r>
            <a:endParaRPr lang="es-ES" dirty="0"/>
          </a:p>
        </p:txBody>
      </p:sp>
    </p:spTree>
    <p:extLst>
      <p:ext uri="{BB962C8B-B14F-4D97-AF65-F5344CB8AC3E}">
        <p14:creationId xmlns:p14="http://schemas.microsoft.com/office/powerpoint/2010/main" val="1080514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70013" y="301625"/>
            <a:ext cx="7313612" cy="1143000"/>
          </a:xfrm>
        </p:spPr>
        <p:txBody>
          <a:bodyPr/>
          <a:lstStyle/>
          <a:p>
            <a:r>
              <a:rPr lang="es-ES"/>
              <a:t>Haga clic para modificar el estilo de título del patrón</a:t>
            </a:r>
            <a:endParaRPr lang="es-MX"/>
          </a:p>
        </p:txBody>
      </p:sp>
      <p:sp>
        <p:nvSpPr>
          <p:cNvPr id="3" name="Marcador de texto 2"/>
          <p:cNvSpPr>
            <a:spLocks noGrp="1"/>
          </p:cNvSpPr>
          <p:nvPr>
            <p:ph type="body" sz="half" idx="1"/>
          </p:nvPr>
        </p:nvSpPr>
        <p:spPr>
          <a:xfrm>
            <a:off x="1370013" y="1827213"/>
            <a:ext cx="3579812"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102225" y="1827213"/>
            <a:ext cx="35814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457200" y="6248400"/>
            <a:ext cx="2133600" cy="457200"/>
          </a:xfrm>
        </p:spPr>
        <p:txBody>
          <a:bodyPr/>
          <a:lstStyle>
            <a:lvl1pPr>
              <a:defRPr/>
            </a:lvl1pPr>
          </a:lstStyle>
          <a:p>
            <a:endParaRPr lang="es-ES" altLang="es-MX"/>
          </a:p>
        </p:txBody>
      </p:sp>
      <p:sp>
        <p:nvSpPr>
          <p:cNvPr id="6" name="Marcador de pie de página 5"/>
          <p:cNvSpPr>
            <a:spLocks noGrp="1"/>
          </p:cNvSpPr>
          <p:nvPr>
            <p:ph type="ftr" sz="quarter" idx="11"/>
          </p:nvPr>
        </p:nvSpPr>
        <p:spPr>
          <a:xfrm>
            <a:off x="3124200" y="6248400"/>
            <a:ext cx="2895600" cy="457200"/>
          </a:xfrm>
        </p:spPr>
        <p:txBody>
          <a:bodyPr/>
          <a:lstStyle>
            <a:lvl1pPr>
              <a:defRPr/>
            </a:lvl1pPr>
          </a:lstStyle>
          <a:p>
            <a:endParaRPr lang="es-ES" altLang="es-MX"/>
          </a:p>
        </p:txBody>
      </p:sp>
      <p:sp>
        <p:nvSpPr>
          <p:cNvPr id="7" name="Marcador de número de diapositiva 6"/>
          <p:cNvSpPr>
            <a:spLocks noGrp="1"/>
          </p:cNvSpPr>
          <p:nvPr>
            <p:ph type="sldNum" sz="quarter" idx="12"/>
          </p:nvPr>
        </p:nvSpPr>
        <p:spPr>
          <a:xfrm>
            <a:off x="6553200" y="6248400"/>
            <a:ext cx="2133600" cy="457200"/>
          </a:xfrm>
        </p:spPr>
        <p:txBody>
          <a:bodyPr/>
          <a:lstStyle>
            <a:lvl1pPr>
              <a:defRPr/>
            </a:lvl1pPr>
          </a:lstStyle>
          <a:p>
            <a:fld id="{427D650C-AB00-4F7E-80EF-2666D7C77918}" type="slidenum">
              <a:rPr lang="es-ES" altLang="es-MX"/>
              <a:pPr/>
              <a:t>‹Nº›</a:t>
            </a:fld>
            <a:endParaRPr lang="es-ES" altLang="es-MX"/>
          </a:p>
        </p:txBody>
      </p:sp>
    </p:spTree>
    <p:extLst>
      <p:ext uri="{BB962C8B-B14F-4D97-AF65-F5344CB8AC3E}">
        <p14:creationId xmlns:p14="http://schemas.microsoft.com/office/powerpoint/2010/main" val="21809811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6605684"/>
            <a:ext cx="676910" cy="252317"/>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1065260"/>
            <a:ext cx="8853286" cy="55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55191"/>
            <a:ext cx="9144000" cy="101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97593259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234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1.jf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212112"/>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privadas virtuales (</a:t>
            </a:r>
            <a:r>
              <a:rPr lang="es-MX" b="1" dirty="0" err="1">
                <a:solidFill>
                  <a:schemeClr val="accent4">
                    <a:lumMod val="50000"/>
                  </a:schemeClr>
                </a:solidFill>
              </a:rPr>
              <a:t>VPNs</a:t>
            </a:r>
            <a:r>
              <a:rPr lang="es-MX" b="1" dirty="0">
                <a:solidFill>
                  <a:schemeClr val="accent4">
                    <a:lumMod val="50000"/>
                  </a:schemeClr>
                </a:solidFill>
              </a:rPr>
              <a:t>)</a:t>
            </a:r>
          </a:p>
          <a:p>
            <a:pPr eaLnBrk="1" fontAlgn="auto" hangingPunct="1">
              <a:spcAft>
                <a:spcPts val="0"/>
              </a:spcAft>
              <a:defRPr/>
            </a:pPr>
            <a:r>
              <a:rPr lang="es-MX" sz="2000" dirty="0">
                <a:solidFill>
                  <a:schemeClr val="accent4">
                    <a:lumMod val="50000"/>
                  </a:schemeClr>
                </a:solidFill>
              </a:rPr>
              <a:t>ITESM Campus Querétaro</a:t>
            </a:r>
          </a:p>
        </p:txBody>
      </p:sp>
      <p:pic>
        <p:nvPicPr>
          <p:cNvPr id="12" name="Imagen 11" descr="Interfaz de usuario gráfica, Diagrama&#10;&#10;Descripción generada automáticamente con confianza media">
            <a:extLst>
              <a:ext uri="{FF2B5EF4-FFF2-40B4-BE49-F238E27FC236}">
                <a16:creationId xmlns:a16="http://schemas.microsoft.com/office/drawing/2014/main" id="{F577C0C5-A309-BB6A-061C-20FFA356D6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820" y="3140968"/>
            <a:ext cx="3240360" cy="3342995"/>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395536" y="1628800"/>
            <a:ext cx="8496944" cy="2304256"/>
          </a:xfrm>
        </p:spPr>
        <p:txBody>
          <a:bodyPr>
            <a:normAutofit/>
          </a:bodyPr>
          <a:lstStyle/>
          <a:p>
            <a:pPr marL="0" indent="0" algn="just">
              <a:lnSpc>
                <a:spcPct val="150000"/>
              </a:lnSpc>
              <a:spcBef>
                <a:spcPct val="0"/>
              </a:spcBef>
              <a:buNone/>
            </a:pPr>
            <a:r>
              <a:rPr lang="es-ES_tradnl" altLang="es-MX" sz="1800" dirty="0">
                <a:solidFill>
                  <a:schemeClr val="bg2">
                    <a:lumMod val="25000"/>
                  </a:schemeClr>
                </a:solidFill>
              </a:rPr>
              <a:t>Para tener conexiones seguras se requiere de una </a:t>
            </a:r>
            <a:r>
              <a:rPr lang="es-ES_tradnl" altLang="es-MX" sz="1800" b="1" i="1" dirty="0">
                <a:solidFill>
                  <a:srgbClr val="3333FF"/>
                </a:solidFill>
              </a:rPr>
              <a:t>VPN</a:t>
            </a:r>
            <a:r>
              <a:rPr lang="es-ES_tradnl" altLang="es-MX" sz="1800" dirty="0">
                <a:solidFill>
                  <a:schemeClr val="bg2">
                    <a:lumMod val="25000"/>
                  </a:schemeClr>
                </a:solidFill>
              </a:rPr>
              <a:t>, que </a:t>
            </a:r>
            <a:r>
              <a:rPr lang="es-ES_tradnl" altLang="es-MX" sz="1800" b="1" dirty="0">
                <a:solidFill>
                  <a:schemeClr val="accent6">
                    <a:lumMod val="75000"/>
                  </a:schemeClr>
                </a:solidFill>
              </a:rPr>
              <a:t>es una conexión segura entre dos puntos de Internet </a:t>
            </a:r>
            <a:r>
              <a:rPr lang="es-ES_tradnl" altLang="es-MX" sz="1800" dirty="0">
                <a:solidFill>
                  <a:schemeClr val="bg2">
                    <a:lumMod val="25000"/>
                  </a:schemeClr>
                </a:solidFill>
              </a:rPr>
              <a:t>(red pública), mediante el uso de</a:t>
            </a:r>
            <a:r>
              <a:rPr lang="es-ES_tradnl" altLang="es-MX" sz="1800" dirty="0"/>
              <a:t> </a:t>
            </a:r>
            <a:r>
              <a:rPr lang="es-ES_tradnl" altLang="es-MX" sz="1800" b="1" dirty="0">
                <a:solidFill>
                  <a:srgbClr val="3333FF"/>
                </a:solidFill>
              </a:rPr>
              <a:t>firewalls</a:t>
            </a:r>
            <a:r>
              <a:rPr lang="es-ES_tradnl" altLang="es-MX" sz="1800" dirty="0">
                <a:solidFill>
                  <a:schemeClr val="bg2">
                    <a:lumMod val="25000"/>
                  </a:schemeClr>
                </a:solidFill>
              </a:rPr>
              <a:t>, que previenen el acceso no autorizado a la red y la práctica conocida como </a:t>
            </a:r>
            <a:r>
              <a:rPr lang="es-ES_tradnl" altLang="es-MX" sz="1800" b="1" dirty="0">
                <a:solidFill>
                  <a:schemeClr val="accent6">
                    <a:lumMod val="75000"/>
                  </a:schemeClr>
                </a:solidFill>
              </a:rPr>
              <a:t>“envíos por túneles - </a:t>
            </a:r>
            <a:r>
              <a:rPr lang="es-ES_tradnl" altLang="es-MX" sz="1800" b="1" dirty="0" err="1">
                <a:solidFill>
                  <a:schemeClr val="accent6">
                    <a:lumMod val="75000"/>
                  </a:schemeClr>
                </a:solidFill>
              </a:rPr>
              <a:t>Tunneling</a:t>
            </a:r>
            <a:r>
              <a:rPr lang="es-ES_tradnl" altLang="es-MX" sz="1800" b="1" dirty="0">
                <a:solidFill>
                  <a:schemeClr val="accent6">
                    <a:lumMod val="75000"/>
                  </a:schemeClr>
                </a:solidFill>
              </a:rPr>
              <a:t>”</a:t>
            </a:r>
            <a:r>
              <a:rPr lang="es-ES_tradnl" altLang="es-MX" sz="1800" dirty="0">
                <a:solidFill>
                  <a:schemeClr val="bg2">
                    <a:lumMod val="25000"/>
                  </a:schemeClr>
                </a:solidFill>
              </a:rPr>
              <a:t>, donde los paquetes de datos se </a:t>
            </a:r>
            <a:r>
              <a:rPr lang="es-ES_tradnl" altLang="es-MX" sz="1800" b="1" dirty="0">
                <a:solidFill>
                  <a:schemeClr val="bg2">
                    <a:lumMod val="25000"/>
                  </a:schemeClr>
                </a:solidFill>
              </a:rPr>
              <a:t>cifran (encriptan) </a:t>
            </a:r>
            <a:r>
              <a:rPr lang="es-ES_tradnl" altLang="es-MX" sz="1800" dirty="0">
                <a:solidFill>
                  <a:schemeClr val="bg2">
                    <a:lumMod val="25000"/>
                  </a:schemeClr>
                </a:solidFill>
              </a:rPr>
              <a:t>y </a:t>
            </a:r>
            <a:r>
              <a:rPr lang="es-ES_tradnl" altLang="es-MX" sz="1800" b="1" dirty="0">
                <a:solidFill>
                  <a:schemeClr val="bg2">
                    <a:lumMod val="25000"/>
                  </a:schemeClr>
                </a:solidFill>
              </a:rPr>
              <a:t>encapsulan</a:t>
            </a:r>
            <a:r>
              <a:rPr lang="es-ES_tradnl" altLang="es-MX" sz="1800" dirty="0">
                <a:solidFill>
                  <a:schemeClr val="bg2">
                    <a:lumMod val="25000"/>
                  </a:schemeClr>
                </a:solidFill>
              </a:rPr>
              <a:t> en paquetes IP para poder viajar a través de Internet y ocultar su contenido. </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949788"/>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88403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914596" y="1778496"/>
            <a:ext cx="7617844" cy="1578496"/>
          </a:xfrm>
        </p:spPr>
        <p:txBody>
          <a:bodyPr>
            <a:normAutofit/>
          </a:bodyPr>
          <a:lstStyle/>
          <a:p>
            <a:pPr marL="0" indent="0" algn="ctr">
              <a:lnSpc>
                <a:spcPct val="150000"/>
              </a:lnSpc>
              <a:spcBef>
                <a:spcPct val="0"/>
              </a:spcBef>
              <a:buNone/>
            </a:pPr>
            <a:r>
              <a:rPr lang="es-ES_tradnl" altLang="es-MX" sz="1800" dirty="0">
                <a:solidFill>
                  <a:schemeClr val="bg2">
                    <a:lumMod val="25000"/>
                  </a:schemeClr>
                </a:solidFill>
              </a:rPr>
              <a:t>Un </a:t>
            </a:r>
            <a:r>
              <a:rPr lang="es-ES_tradnl" altLang="es-MX" sz="1800" b="1" dirty="0">
                <a:solidFill>
                  <a:schemeClr val="accent6">
                    <a:lumMod val="75000"/>
                  </a:schemeClr>
                </a:solidFill>
              </a:rPr>
              <a:t>firewall o servidor</a:t>
            </a:r>
            <a:r>
              <a:rPr lang="es-ES_tradnl" altLang="es-MX" sz="1800" dirty="0">
                <a:solidFill>
                  <a:schemeClr val="accent6">
                    <a:lumMod val="75000"/>
                  </a:schemeClr>
                </a:solidFill>
              </a:rPr>
              <a:t> </a:t>
            </a:r>
            <a:r>
              <a:rPr lang="es-ES_tradnl" altLang="es-MX" sz="1800" b="1" dirty="0">
                <a:solidFill>
                  <a:schemeClr val="accent6">
                    <a:lumMod val="75000"/>
                  </a:schemeClr>
                </a:solidFill>
              </a:rPr>
              <a:t>de seguridad </a:t>
            </a:r>
            <a:r>
              <a:rPr lang="es-ES_tradnl" altLang="es-MX" sz="1800" dirty="0">
                <a:solidFill>
                  <a:schemeClr val="bg2">
                    <a:lumMod val="25000"/>
                  </a:schemeClr>
                </a:solidFill>
              </a:rPr>
              <a:t>consta de hardware y software ubicados entre la red interna de una organización y una red externa para evitar que personas ajenas invadan las redes privadas.</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4" y="3360486"/>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428307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95536" y="1844824"/>
            <a:ext cx="3888453" cy="3301361"/>
          </a:xfrm>
        </p:spPr>
        <p:txBody>
          <a:bodyPr>
            <a:normAutofit/>
          </a:bodyPr>
          <a:lstStyle/>
          <a:p>
            <a:pPr>
              <a:lnSpc>
                <a:spcPts val="2500"/>
              </a:lnSpc>
            </a:pPr>
            <a:r>
              <a:rPr lang="es-ES" altLang="ja-JP" sz="1800" dirty="0">
                <a:latin typeface="Arial" panose="020B0604020202020204" pitchFamily="34" charset="0"/>
                <a:cs typeface="Arial" panose="020B0604020202020204" pitchFamily="34" charset="0"/>
              </a:rPr>
              <a:t>Una VPN es una red privada creada mediante </a:t>
            </a:r>
            <a:r>
              <a:rPr lang="es-ES" altLang="ja-JP" sz="1800" b="1" dirty="0">
                <a:solidFill>
                  <a:schemeClr val="accent6">
                    <a:lumMod val="75000"/>
                  </a:schemeClr>
                </a:solidFill>
                <a:latin typeface="Arial" panose="020B0604020202020204" pitchFamily="34" charset="0"/>
                <a:cs typeface="Arial" panose="020B0604020202020204" pitchFamily="34" charset="0"/>
              </a:rPr>
              <a:t>“</a:t>
            </a:r>
            <a:r>
              <a:rPr lang="es-ES" altLang="ja-JP" sz="1800" b="1" dirty="0" err="1">
                <a:solidFill>
                  <a:schemeClr val="accent6">
                    <a:lumMod val="75000"/>
                  </a:schemeClr>
                </a:solidFill>
                <a:latin typeface="Arial" panose="020B0604020202020204" pitchFamily="34" charset="0"/>
                <a:cs typeface="Arial" panose="020B0604020202020204" pitchFamily="34" charset="0"/>
              </a:rPr>
              <a:t>tunneling</a:t>
            </a:r>
            <a:r>
              <a:rPr lang="es-ES" altLang="ja-JP" sz="1800" b="1" dirty="0">
                <a:solidFill>
                  <a:schemeClr val="accent6">
                    <a:lumMod val="75000"/>
                  </a:schemeClr>
                </a:solidFill>
                <a:latin typeface="Arial" panose="020B0604020202020204" pitchFamily="34" charset="0"/>
                <a:cs typeface="Arial" panose="020B0604020202020204" pitchFamily="34" charset="0"/>
              </a:rPr>
              <a:t> – envíos por túneles”</a:t>
            </a:r>
            <a:r>
              <a:rPr lang="es-ES" altLang="ja-JP" sz="1800" dirty="0">
                <a:latin typeface="Arial" panose="020B0604020202020204" pitchFamily="34" charset="0"/>
                <a:cs typeface="Arial" panose="020B0604020202020204" pitchFamily="34" charset="0"/>
              </a:rPr>
              <a:t> a través de una </a:t>
            </a:r>
            <a:r>
              <a:rPr lang="es-ES" altLang="ja-JP" sz="1800" b="1" dirty="0">
                <a:latin typeface="Arial" panose="020B0604020202020204" pitchFamily="34" charset="0"/>
                <a:cs typeface="Arial" panose="020B0604020202020204" pitchFamily="34" charset="0"/>
              </a:rPr>
              <a:t>red pública</a:t>
            </a:r>
            <a:r>
              <a:rPr lang="es-ES" altLang="ja-JP" sz="1800" dirty="0">
                <a:latin typeface="Arial" panose="020B0604020202020204" pitchFamily="34" charset="0"/>
                <a:cs typeface="Arial" panose="020B0604020202020204" pitchFamily="34" charset="0"/>
              </a:rPr>
              <a:t>, como Internet.</a:t>
            </a:r>
          </a:p>
          <a:p>
            <a:pPr>
              <a:lnSpc>
                <a:spcPts val="2500"/>
              </a:lnSpc>
            </a:pPr>
            <a:r>
              <a:rPr lang="es-ES" altLang="ja-JP" sz="1800" dirty="0">
                <a:latin typeface="Arial" panose="020B0604020202020204" pitchFamily="34" charset="0"/>
                <a:cs typeface="Arial" panose="020B0604020202020204" pitchFamily="34" charset="0"/>
              </a:rPr>
              <a:t>Las redes privadas virtuales generalmente se refieren a la implementación segura de </a:t>
            </a:r>
            <a:r>
              <a:rPr lang="es-ES" altLang="ja-JP" sz="1800" b="1" dirty="0">
                <a:latin typeface="Arial" panose="020B0604020202020204" pitchFamily="34" charset="0"/>
                <a:cs typeface="Arial" panose="020B0604020202020204" pitchFamily="34" charset="0"/>
              </a:rPr>
              <a:t>VPN con cifrado</a:t>
            </a:r>
            <a:r>
              <a:rPr lang="es-ES" altLang="ja-JP" sz="1800" dirty="0">
                <a:latin typeface="Arial" panose="020B0604020202020204" pitchFamily="34" charset="0"/>
                <a:cs typeface="Arial" panose="020B0604020202020204" pitchFamily="34" charset="0"/>
              </a:rPr>
              <a:t>, como las </a:t>
            </a:r>
            <a:r>
              <a:rPr lang="es-ES" altLang="ja-JP" sz="1800" b="1" dirty="0">
                <a:solidFill>
                  <a:schemeClr val="accent6">
                    <a:lumMod val="75000"/>
                  </a:schemeClr>
                </a:solidFill>
                <a:latin typeface="Arial" panose="020B0604020202020204" pitchFamily="34" charset="0"/>
                <a:cs typeface="Arial" panose="020B0604020202020204" pitchFamily="34" charset="0"/>
              </a:rPr>
              <a:t>VPN con IPsec</a:t>
            </a:r>
            <a:r>
              <a:rPr lang="es-ES" altLang="ja-JP" sz="1800" dirty="0">
                <a:latin typeface="Arial" panose="020B0604020202020204" pitchFamily="34" charset="0"/>
                <a:cs typeface="Arial" panose="020B0604020202020204" pitchFamily="34" charset="0"/>
              </a:rPr>
              <a:t>.</a:t>
            </a:r>
            <a:endParaRPr lang="es-ES" altLang="ja-JP" sz="1600" dirty="0"/>
          </a:p>
        </p:txBody>
      </p:sp>
      <p:pic>
        <p:nvPicPr>
          <p:cNvPr id="4" name="Picture 3" descr="Connecting Networks - Mozilla Firefox">
            <a:extLst>
              <a:ext uri="{FF2B5EF4-FFF2-40B4-BE49-F238E27FC236}">
                <a16:creationId xmlns:a16="http://schemas.microsoft.com/office/drawing/2014/main" id="{0CBB35E9-BD7D-453D-9EC2-343ECEBE4918}"/>
              </a:ext>
            </a:extLst>
          </p:cNvPr>
          <p:cNvPicPr>
            <a:picLocks noChangeAspect="1"/>
          </p:cNvPicPr>
          <p:nvPr/>
        </p:nvPicPr>
        <p:blipFill>
          <a:blip r:embed="rId3"/>
          <a:stretch>
            <a:fillRect/>
          </a:stretch>
        </p:blipFill>
        <p:spPr>
          <a:xfrm>
            <a:off x="4442892" y="1945985"/>
            <a:ext cx="4407131" cy="3200200"/>
          </a:xfrm>
          <a:prstGeom prst="rect">
            <a:avLst/>
          </a:prstGeom>
        </p:spPr>
      </p:pic>
      <p:sp>
        <p:nvSpPr>
          <p:cNvPr id="3" name="Rectangle 5">
            <a:extLst>
              <a:ext uri="{FF2B5EF4-FFF2-40B4-BE49-F238E27FC236}">
                <a16:creationId xmlns:a16="http://schemas.microsoft.com/office/drawing/2014/main" id="{F86180C9-FEC2-12DF-2DCB-79DB66489202}"/>
              </a:ext>
            </a:extLst>
          </p:cNvPr>
          <p:cNvSpPr txBox="1">
            <a:spLocks noChangeArrowheads="1"/>
          </p:cNvSpPr>
          <p:nvPr/>
        </p:nvSpPr>
        <p:spPr>
          <a:xfrm>
            <a:off x="899592" y="332656"/>
            <a:ext cx="7086600" cy="1143000"/>
          </a:xfrm>
          <a:prstGeom prst="rect">
            <a:avLst/>
          </a:prstGeom>
          <a:noFill/>
          <a:ln/>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65113766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55AD9B34-0666-7623-96A2-6F5CC033CDC7}"/>
              </a:ext>
            </a:extLst>
          </p:cNvPr>
          <p:cNvPicPr>
            <a:picLocks noChangeAspect="1"/>
          </p:cNvPicPr>
          <p:nvPr/>
        </p:nvPicPr>
        <p:blipFill>
          <a:blip r:embed="rId2"/>
          <a:stretch>
            <a:fillRect/>
          </a:stretch>
        </p:blipFill>
        <p:spPr>
          <a:xfrm>
            <a:off x="4139952" y="3187903"/>
            <a:ext cx="4392488" cy="2888753"/>
          </a:xfrm>
          <a:prstGeom prst="rect">
            <a:avLst/>
          </a:prstGeom>
        </p:spPr>
      </p:pic>
      <p:sp>
        <p:nvSpPr>
          <p:cNvPr id="26629" name="Text Box 5"/>
          <p:cNvSpPr txBox="1">
            <a:spLocks noChangeArrowheads="1"/>
          </p:cNvSpPr>
          <p:nvPr/>
        </p:nvSpPr>
        <p:spPr bwMode="auto">
          <a:xfrm>
            <a:off x="328598" y="1337933"/>
            <a:ext cx="835292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servicios de WAN privada, como </a:t>
            </a:r>
            <a:r>
              <a:rPr lang="es-ES" sz="1800" b="1" dirty="0">
                <a:solidFill>
                  <a:schemeClr val="accent6">
                    <a:lumMod val="75000"/>
                  </a:schemeClr>
                </a:solidFill>
                <a:latin typeface="Arial" pitchFamily="34" charset="0"/>
                <a:cs typeface="Arial" pitchFamily="34" charset="0"/>
              </a:rPr>
              <a:t>líneas arrendadas </a:t>
            </a:r>
            <a:r>
              <a:rPr lang="es-ES" sz="1800" dirty="0">
                <a:latin typeface="Arial" pitchFamily="34" charset="0"/>
                <a:cs typeface="Arial" pitchFamily="34" charset="0"/>
              </a:rPr>
              <a:t>y </a:t>
            </a:r>
            <a:r>
              <a:rPr lang="es-ES" sz="1800" b="1" dirty="0">
                <a:solidFill>
                  <a:schemeClr val="accent6">
                    <a:lumMod val="75000"/>
                  </a:schemeClr>
                </a:solidFill>
                <a:latin typeface="Arial" pitchFamily="34" charset="0"/>
                <a:cs typeface="Arial" pitchFamily="34" charset="0"/>
              </a:rPr>
              <a:t>MPLS</a:t>
            </a:r>
            <a:r>
              <a:rPr lang="es-ES" sz="1800" dirty="0">
                <a:latin typeface="Arial" pitchFamily="34" charset="0"/>
                <a:cs typeface="Arial" pitchFamily="34" charset="0"/>
              </a:rPr>
              <a:t>, brindan seguridad porque el tráfico de cada cliente se separa mediante el uso de </a:t>
            </a:r>
            <a:r>
              <a:rPr lang="es-ES" sz="1800" b="1" dirty="0">
                <a:solidFill>
                  <a:schemeClr val="accent5">
                    <a:lumMod val="75000"/>
                  </a:schemeClr>
                </a:solidFill>
                <a:latin typeface="Arial" pitchFamily="34" charset="0"/>
                <a:cs typeface="Arial" pitchFamily="34" charset="0"/>
              </a:rPr>
              <a:t>conexiones físicas dedicadas (líneas arrendadas) </a:t>
            </a:r>
            <a:r>
              <a:rPr lang="es-ES" sz="1800" dirty="0">
                <a:latin typeface="Arial" pitchFamily="34" charset="0"/>
                <a:cs typeface="Arial" pitchFamily="34" charset="0"/>
              </a:rPr>
              <a:t>o </a:t>
            </a:r>
            <a:r>
              <a:rPr lang="es-ES" sz="1800" b="1" dirty="0">
                <a:solidFill>
                  <a:schemeClr val="accent5">
                    <a:lumMod val="75000"/>
                  </a:schemeClr>
                </a:solidFill>
                <a:latin typeface="Arial" pitchFamily="34" charset="0"/>
                <a:cs typeface="Arial" pitchFamily="34" charset="0"/>
              </a:rPr>
              <a:t>etiquetas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usa Internet como una WAN para conectar sitios, no hay seguridad incorporada por default.</a:t>
            </a:r>
            <a:endParaRPr lang="es-ES" sz="1800" dirty="0">
              <a:solidFill>
                <a:schemeClr val="accent6">
                  <a:lumMod val="75000"/>
                </a:schemeClr>
              </a:solidFill>
              <a:latin typeface="Arial" pitchFamily="34" charset="0"/>
              <a:cs typeface="Arial" pitchFamily="34" charset="0"/>
            </a:endParaRPr>
          </a:p>
        </p:txBody>
      </p:sp>
      <p:sp>
        <p:nvSpPr>
          <p:cNvPr id="2" name="Rectangle 5">
            <a:extLst>
              <a:ext uri="{FF2B5EF4-FFF2-40B4-BE49-F238E27FC236}">
                <a16:creationId xmlns:a16="http://schemas.microsoft.com/office/drawing/2014/main" id="{F5F924D5-551E-B18D-A709-1203808E010A}"/>
              </a:ext>
            </a:extLst>
          </p:cNvPr>
          <p:cNvSpPr txBox="1">
            <a:spLocks noChangeArrowheads="1"/>
          </p:cNvSpPr>
          <p:nvPr/>
        </p:nvSpPr>
        <p:spPr>
          <a:xfrm>
            <a:off x="899592" y="180207"/>
            <a:ext cx="7086600" cy="1143000"/>
          </a:xfrm>
          <a:prstGeom prst="rect">
            <a:avLst/>
          </a:prstGeom>
          <a:noFill/>
          <a:ln/>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
        <p:nvSpPr>
          <p:cNvPr id="3" name="Text Box 5">
            <a:extLst>
              <a:ext uri="{FF2B5EF4-FFF2-40B4-BE49-F238E27FC236}">
                <a16:creationId xmlns:a16="http://schemas.microsoft.com/office/drawing/2014/main" id="{03C5CDFF-81B4-6B36-C1B4-3B186A114DD8}"/>
              </a:ext>
            </a:extLst>
          </p:cNvPr>
          <p:cNvSpPr txBox="1">
            <a:spLocks noChangeArrowheads="1"/>
          </p:cNvSpPr>
          <p:nvPr/>
        </p:nvSpPr>
        <p:spPr bwMode="auto">
          <a:xfrm>
            <a:off x="328598" y="3573016"/>
            <a:ext cx="3379306"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sz="1800" dirty="0">
                <a:latin typeface="Arial" pitchFamily="34" charset="0"/>
                <a:cs typeface="Arial" pitchFamily="34" charset="0"/>
              </a:rPr>
              <a:t>Para proporcionar comunicaciones seguras a través de Internet, se utilizan </a:t>
            </a:r>
            <a:r>
              <a:rPr lang="es-MX" sz="1800" b="1" dirty="0">
                <a:solidFill>
                  <a:schemeClr val="accent6">
                    <a:lumMod val="75000"/>
                  </a:schemeClr>
                </a:solidFill>
                <a:latin typeface="Arial" pitchFamily="34" charset="0"/>
                <a:cs typeface="Arial" pitchFamily="34" charset="0"/>
              </a:rPr>
              <a:t>VPN (redes privadas virtuales)</a:t>
            </a:r>
            <a:r>
              <a:rPr lang="es-MX" sz="1800" dirty="0">
                <a:latin typeface="Arial" pitchFamily="34" charset="0"/>
                <a:cs typeface="Arial" pitchFamily="34" charset="0"/>
              </a:rPr>
              <a:t>.</a:t>
            </a:r>
            <a:endParaRPr lang="es-ES"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626468" y="1335967"/>
            <a:ext cx="8208912" cy="227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latin typeface="Arial" pitchFamily="34" charset="0"/>
                <a:cs typeface="Arial" pitchFamily="34" charset="0"/>
              </a:rPr>
              <a:t>Revisaremos </a:t>
            </a:r>
            <a:r>
              <a:rPr lang="es-ES" sz="1800" b="1" dirty="0">
                <a:latin typeface="Arial" pitchFamily="34" charset="0"/>
                <a:cs typeface="Arial" pitchFamily="34" charset="0"/>
              </a:rPr>
              <a:t>dos tipos de Internet </a:t>
            </a:r>
            <a:r>
              <a:rPr lang="es-ES" sz="1800" b="1" dirty="0" err="1">
                <a:latin typeface="Arial" pitchFamily="34" charset="0"/>
                <a:cs typeface="Arial" pitchFamily="34" charset="0"/>
              </a:rPr>
              <a:t>VPNs</a:t>
            </a:r>
            <a:r>
              <a:rPr lang="es-ES" sz="1800" dirty="0">
                <a:latin typeface="Arial" pitchFamily="34" charset="0"/>
                <a:cs typeface="Arial" pitchFamily="34" charset="0"/>
              </a:rPr>
              <a:t>, que </a:t>
            </a:r>
            <a:r>
              <a:rPr lang="es-ES" sz="1800" b="1" dirty="0">
                <a:solidFill>
                  <a:srgbClr val="FF0000"/>
                </a:solidFill>
                <a:latin typeface="Arial" pitchFamily="34" charset="0"/>
                <a:cs typeface="Arial" pitchFamily="34" charset="0"/>
              </a:rPr>
              <a:t>proporcionan conectividad segura a través de Internet</a:t>
            </a:r>
            <a:r>
              <a:rPr lang="es-ES" sz="1800" dirty="0">
                <a:solidFill>
                  <a:schemeClr val="tx1">
                    <a:lumMod val="95000"/>
                    <a:lumOff val="5000"/>
                  </a:schemeClr>
                </a:solidFill>
                <a:latin typeface="Arial" pitchFamily="34" charset="0"/>
                <a:cs typeface="Arial" pitchFamily="34" charset="0"/>
              </a:rPr>
              <a:t>. Internet es una red pública compartida y no es segura por default.</a:t>
            </a:r>
          </a:p>
          <a:p>
            <a:pPr marL="342900" indent="-342900" algn="just">
              <a:lnSpc>
                <a:spcPct val="150000"/>
              </a:lnSpc>
              <a:buFont typeface="+mj-lt"/>
              <a:buAutoNum type="arabicPeriod"/>
            </a:pPr>
            <a:r>
              <a:rPr lang="es-ES" sz="1800" b="1" dirty="0">
                <a:solidFill>
                  <a:schemeClr val="accent5">
                    <a:lumMod val="75000"/>
                  </a:schemeClr>
                </a:solidFill>
                <a:latin typeface="Arial" pitchFamily="34" charset="0"/>
                <a:cs typeface="Arial" pitchFamily="34" charset="0"/>
              </a:rPr>
              <a:t>VPN de sitio a sitio (site-</a:t>
            </a:r>
            <a:r>
              <a:rPr lang="es-ES" sz="1800" b="1" dirty="0" err="1">
                <a:solidFill>
                  <a:schemeClr val="accent5">
                    <a:lumMod val="75000"/>
                  </a:schemeClr>
                </a:solidFill>
                <a:latin typeface="Arial" pitchFamily="34" charset="0"/>
                <a:cs typeface="Arial" pitchFamily="34" charset="0"/>
              </a:rPr>
              <a:t>to</a:t>
            </a:r>
            <a:r>
              <a:rPr lang="es-ES" sz="1800" b="1" dirty="0">
                <a:solidFill>
                  <a:schemeClr val="accent5">
                    <a:lumMod val="75000"/>
                  </a:schemeClr>
                </a:solidFill>
                <a:latin typeface="Arial" pitchFamily="34" charset="0"/>
                <a:cs typeface="Arial" pitchFamily="34" charset="0"/>
              </a:rPr>
              <a:t>-site </a:t>
            </a:r>
            <a:r>
              <a:rPr lang="es-ES" sz="1800" b="1" dirty="0" err="1">
                <a:solidFill>
                  <a:schemeClr val="accent5">
                    <a:lumMod val="75000"/>
                  </a:schemeClr>
                </a:solidFill>
                <a:latin typeface="Arial" pitchFamily="34" charset="0"/>
                <a:cs typeface="Arial" pitchFamily="34" charset="0"/>
              </a:rPr>
              <a:t>VPNs</a:t>
            </a:r>
            <a:r>
              <a:rPr lang="es-ES" sz="1800" b="1" dirty="0">
                <a:solidFill>
                  <a:schemeClr val="accent5">
                    <a:lumMod val="75000"/>
                  </a:schemeClr>
                </a:solidFill>
                <a:latin typeface="Arial" pitchFamily="34" charset="0"/>
                <a:cs typeface="Arial" pitchFamily="34" charset="0"/>
              </a:rPr>
              <a:t>) usando IPsec</a:t>
            </a:r>
          </a:p>
          <a:p>
            <a:pPr marL="342900" indent="-342900" algn="just">
              <a:lnSpc>
                <a:spcPct val="150000"/>
              </a:lnSpc>
              <a:buFont typeface="+mj-lt"/>
              <a:buAutoNum type="arabicPeriod"/>
            </a:pPr>
            <a:r>
              <a:rPr lang="es-ES" sz="1800" b="1" dirty="0">
                <a:solidFill>
                  <a:schemeClr val="accent5">
                    <a:lumMod val="75000"/>
                  </a:schemeClr>
                </a:solidFill>
                <a:latin typeface="Arial" pitchFamily="34" charset="0"/>
                <a:cs typeface="Arial" pitchFamily="34" charset="0"/>
              </a:rPr>
              <a:t>VPN de acceso remoto (remote-</a:t>
            </a:r>
            <a:r>
              <a:rPr lang="es-ES" sz="1800" b="1" dirty="0" err="1">
                <a:solidFill>
                  <a:schemeClr val="accent5">
                    <a:lumMod val="75000"/>
                  </a:schemeClr>
                </a:solidFill>
                <a:latin typeface="Arial" pitchFamily="34" charset="0"/>
                <a:cs typeface="Arial" pitchFamily="34" charset="0"/>
              </a:rPr>
              <a:t>access</a:t>
            </a:r>
            <a:r>
              <a:rPr lang="es-ES" sz="1800" b="1" dirty="0">
                <a:solidFill>
                  <a:schemeClr val="accent5">
                    <a:lumMod val="75000"/>
                  </a:schemeClr>
                </a:solidFill>
                <a:latin typeface="Arial" pitchFamily="34" charset="0"/>
                <a:cs typeface="Arial" pitchFamily="34" charset="0"/>
              </a:rPr>
              <a:t> </a:t>
            </a:r>
            <a:r>
              <a:rPr lang="es-ES" sz="1800" b="1" dirty="0" err="1">
                <a:solidFill>
                  <a:schemeClr val="accent5">
                    <a:lumMod val="75000"/>
                  </a:schemeClr>
                </a:solidFill>
                <a:latin typeface="Arial" pitchFamily="34" charset="0"/>
                <a:cs typeface="Arial" pitchFamily="34" charset="0"/>
              </a:rPr>
              <a:t>VPNs</a:t>
            </a:r>
            <a:r>
              <a:rPr lang="es-ES" sz="1800" b="1" dirty="0">
                <a:solidFill>
                  <a:schemeClr val="accent5">
                    <a:lumMod val="75000"/>
                  </a:schemeClr>
                </a:solidFill>
                <a:latin typeface="Arial" pitchFamily="34" charset="0"/>
                <a:cs typeface="Arial" pitchFamily="34" charset="0"/>
              </a:rPr>
              <a:t>) mediante TLS.</a:t>
            </a:r>
            <a:endParaRPr lang="es-ES" sz="1800" dirty="0">
              <a:solidFill>
                <a:schemeClr val="accent5">
                  <a:lumMod val="75000"/>
                </a:schemeClr>
              </a:solidFill>
              <a:latin typeface="Arial" pitchFamily="34" charset="0"/>
              <a:cs typeface="Arial" pitchFamily="34" charset="0"/>
            </a:endParaRPr>
          </a:p>
        </p:txBody>
      </p:sp>
      <p:pic>
        <p:nvPicPr>
          <p:cNvPr id="3" name="Imagen 2">
            <a:extLst>
              <a:ext uri="{FF2B5EF4-FFF2-40B4-BE49-F238E27FC236}">
                <a16:creationId xmlns:a16="http://schemas.microsoft.com/office/drawing/2014/main" id="{9053C5F0-3E2F-53BB-2031-6CE9D7129998}"/>
              </a:ext>
            </a:extLst>
          </p:cNvPr>
          <p:cNvPicPr>
            <a:picLocks noChangeAspect="1"/>
          </p:cNvPicPr>
          <p:nvPr/>
        </p:nvPicPr>
        <p:blipFill>
          <a:blip r:embed="rId2"/>
          <a:stretch>
            <a:fillRect/>
          </a:stretch>
        </p:blipFill>
        <p:spPr>
          <a:xfrm>
            <a:off x="5436096" y="3861048"/>
            <a:ext cx="3020646" cy="2606171"/>
          </a:xfrm>
          <a:prstGeom prst="rect">
            <a:avLst/>
          </a:prstGeom>
        </p:spPr>
      </p:pic>
      <p:sp>
        <p:nvSpPr>
          <p:cNvPr id="2" name="Rectangle 5">
            <a:extLst>
              <a:ext uri="{FF2B5EF4-FFF2-40B4-BE49-F238E27FC236}">
                <a16:creationId xmlns:a16="http://schemas.microsoft.com/office/drawing/2014/main" id="{BDEBB010-383E-C52C-FE33-59A2563F5CD4}"/>
              </a:ext>
            </a:extLst>
          </p:cNvPr>
          <p:cNvSpPr txBox="1">
            <a:spLocks noChangeArrowheads="1"/>
          </p:cNvSpPr>
          <p:nvPr/>
        </p:nvSpPr>
        <p:spPr>
          <a:xfrm>
            <a:off x="1187624" y="188640"/>
            <a:ext cx="7086600" cy="1143000"/>
          </a:xfrm>
          <a:prstGeom prst="rect">
            <a:avLst/>
          </a:prstGeom>
          <a:noFill/>
          <a:ln/>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3800"/>
              </a:lnSpc>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a:solidFill>
                  <a:schemeClr val="accent4">
                    <a:lumMod val="50000"/>
                  </a:schemeClr>
                </a:solidFill>
                <a:effectLst>
                  <a:outerShdw blurRad="38100" dist="38100" dir="2700000" algn="tl">
                    <a:srgbClr val="C0C0C0"/>
                  </a:outerShdw>
                </a:effectLst>
                <a:latin typeface="Dom Casual" charset="0"/>
              </a:rPr>
            </a:br>
            <a:r>
              <a:rPr lang="es-ES_tradnl" altLang="es-MX" sz="2200" b="1">
                <a:solidFill>
                  <a:schemeClr val="accent3">
                    <a:lumMod val="75000"/>
                  </a:schemeClr>
                </a:solidFill>
                <a:latin typeface="Arial" panose="020B0604020202020204" pitchFamily="34" charset="0"/>
              </a:rPr>
              <a:t>(VPN = Virtual Private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6657785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63" y="-1"/>
            <a:ext cx="457200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971913" y="1314451"/>
            <a:ext cx="6858003" cy="42291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9" name="Rectangle 3088">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8" y="2217950"/>
            <a:ext cx="457763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Oval 3090">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156132" y="1791483"/>
            <a:ext cx="4640488" cy="3480366"/>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3" name="Rectangle 3092">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9" y="0"/>
            <a:ext cx="457763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Text Box 6"/>
          <p:cNvSpPr txBox="1">
            <a:spLocks noChangeArrowheads="1"/>
          </p:cNvSpPr>
          <p:nvPr/>
        </p:nvSpPr>
        <p:spPr bwMode="auto">
          <a:xfrm>
            <a:off x="802341" y="2654490"/>
            <a:ext cx="3425764" cy="32203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r">
              <a:lnSpc>
                <a:spcPct val="90000"/>
              </a:lnSpc>
              <a:spcBef>
                <a:spcPct val="0"/>
              </a:spcBef>
              <a:spcAft>
                <a:spcPts val="600"/>
              </a:spcAft>
            </a:pPr>
            <a:r>
              <a:rPr lang="en-US" sz="4200" b="1" dirty="0">
                <a:solidFill>
                  <a:srgbClr val="FFFFFF"/>
                </a:solidFill>
                <a:effectLst>
                  <a:outerShdw blurRad="38100" dist="38100" dir="2700000" algn="tl">
                    <a:srgbClr val="C0C0C0"/>
                  </a:outerShdw>
                </a:effectLst>
                <a:latin typeface="+mj-lt"/>
                <a:ea typeface="+mj-ea"/>
                <a:cs typeface="+mj-cs"/>
              </a:rPr>
              <a:t>VPN de sitio a sitio </a:t>
            </a:r>
            <a:r>
              <a:rPr lang="en-US" sz="4200" b="1" dirty="0" err="1">
                <a:solidFill>
                  <a:srgbClr val="FFFFFF"/>
                </a:solidFill>
                <a:effectLst>
                  <a:outerShdw blurRad="38100" dist="38100" dir="2700000" algn="tl">
                    <a:srgbClr val="C0C0C0"/>
                  </a:outerShdw>
                </a:effectLst>
                <a:latin typeface="+mj-lt"/>
                <a:ea typeface="+mj-ea"/>
                <a:cs typeface="+mj-cs"/>
              </a:rPr>
              <a:t>usando</a:t>
            </a:r>
            <a:r>
              <a:rPr lang="en-US" sz="4200" b="1" dirty="0">
                <a:solidFill>
                  <a:srgbClr val="FFFFFF"/>
                </a:solidFill>
                <a:effectLst>
                  <a:outerShdw blurRad="38100" dist="38100" dir="2700000" algn="tl">
                    <a:srgbClr val="C0C0C0"/>
                  </a:outerShdw>
                </a:effectLst>
                <a:latin typeface="+mj-lt"/>
                <a:ea typeface="+mj-ea"/>
                <a:cs typeface="+mj-cs"/>
              </a:rPr>
              <a:t> IPsec</a:t>
            </a:r>
          </a:p>
          <a:p>
            <a:pPr algn="r">
              <a:lnSpc>
                <a:spcPct val="90000"/>
              </a:lnSpc>
              <a:spcBef>
                <a:spcPct val="0"/>
              </a:spcBef>
              <a:spcAft>
                <a:spcPts val="600"/>
              </a:spcAft>
            </a:pPr>
            <a:endParaRPr lang="en-US" sz="4200" b="1" dirty="0">
              <a:solidFill>
                <a:srgbClr val="FFFFFF"/>
              </a:solidFill>
              <a:effectLst>
                <a:outerShdw blurRad="38100" dist="38100" dir="2700000" algn="tl">
                  <a:srgbClr val="C0C0C0"/>
                </a:outerShdw>
              </a:effectLst>
              <a:latin typeface="+mj-lt"/>
              <a:ea typeface="+mj-ea"/>
              <a:cs typeface="+mj-cs"/>
            </a:endParaRPr>
          </a:p>
        </p:txBody>
      </p:sp>
      <p:pic>
        <p:nvPicPr>
          <p:cNvPr id="3" name="Imagen 2" descr="Interfaz de usuario gráfica, Diagrama&#10;&#10;Descripción generada automáticamente con confianza media">
            <a:extLst>
              <a:ext uri="{FF2B5EF4-FFF2-40B4-BE49-F238E27FC236}">
                <a16:creationId xmlns:a16="http://schemas.microsoft.com/office/drawing/2014/main" id="{C589AA3B-D155-9016-470C-0AB583C744BE}"/>
              </a:ext>
            </a:extLst>
          </p:cNvPr>
          <p:cNvPicPr>
            <a:picLocks noChangeAspect="1"/>
          </p:cNvPicPr>
          <p:nvPr/>
        </p:nvPicPr>
        <p:blipFill rotWithShape="1">
          <a:blip r:embed="rId2">
            <a:extLst>
              <a:ext uri="{28A0092B-C50C-407E-A947-70E740481C1C}">
                <a14:useLocalDpi xmlns:a14="http://schemas.microsoft.com/office/drawing/2010/main" val="0"/>
              </a:ext>
            </a:extLst>
          </a:blip>
          <a:srcRect l="18566" r="13977" b="-2"/>
          <a:stretch/>
        </p:blipFill>
        <p:spPr>
          <a:xfrm>
            <a:off x="4914899" y="457200"/>
            <a:ext cx="3886201" cy="5943600"/>
          </a:xfrm>
          <a:prstGeom prst="rect">
            <a:avLst/>
          </a:prstGeom>
        </p:spPr>
      </p:pic>
    </p:spTree>
    <p:extLst>
      <p:ext uri="{BB962C8B-B14F-4D97-AF65-F5344CB8AC3E}">
        <p14:creationId xmlns:p14="http://schemas.microsoft.com/office/powerpoint/2010/main" val="399345445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849387" y="1412776"/>
            <a:ext cx="7539037" cy="2808312"/>
          </a:xfrm>
        </p:spPr>
        <p:txBody>
          <a:bodyPr>
            <a:normAutofit/>
          </a:bodyPr>
          <a:lstStyle/>
          <a:p>
            <a:pPr algn="just">
              <a:lnSpc>
                <a:spcPts val="2500"/>
              </a:lnSpc>
            </a:pPr>
            <a:r>
              <a:rPr lang="es-ES" sz="1800" dirty="0">
                <a:latin typeface="Arial" panose="020B0604020202020204" pitchFamily="34" charset="0"/>
                <a:cs typeface="Arial" panose="020B0604020202020204" pitchFamily="34" charset="0"/>
              </a:rPr>
              <a:t>Las VPN de sitio a sitio </a:t>
            </a:r>
            <a:r>
              <a:rPr lang="es-ES" sz="1800" b="1" dirty="0">
                <a:solidFill>
                  <a:schemeClr val="accent6">
                    <a:lumMod val="75000"/>
                  </a:schemeClr>
                </a:solidFill>
                <a:latin typeface="Arial" panose="020B0604020202020204" pitchFamily="34" charset="0"/>
                <a:cs typeface="Arial" panose="020B0604020202020204" pitchFamily="34" charset="0"/>
              </a:rPr>
              <a:t>conectan redes enteras</a:t>
            </a:r>
            <a:r>
              <a:rPr lang="es-ES" sz="1800" dirty="0">
                <a:latin typeface="Arial" panose="020B0604020202020204" pitchFamily="34" charset="0"/>
                <a:cs typeface="Arial" panose="020B0604020202020204" pitchFamily="34" charset="0"/>
              </a:rPr>
              <a:t> entre sí, por ejemplo, pueden conectar la red de una sucursal a la red de la oficina central de una empresa.</a:t>
            </a:r>
          </a:p>
          <a:p>
            <a:pPr algn="just">
              <a:lnSpc>
                <a:spcPts val="2500"/>
              </a:lnSpc>
            </a:pPr>
            <a:r>
              <a:rPr lang="es-ES" sz="1800" dirty="0">
                <a:latin typeface="Arial" panose="020B0604020202020204" pitchFamily="34" charset="0"/>
                <a:cs typeface="Arial" panose="020B0604020202020204" pitchFamily="34" charset="0"/>
              </a:rPr>
              <a:t>En una VPN de sitio a sitio, los hosts terminales envían y reciben tráfico a través de un “</a:t>
            </a:r>
            <a:r>
              <a:rPr lang="es-ES" sz="1800" dirty="0" err="1">
                <a:latin typeface="Arial" panose="020B0604020202020204" pitchFamily="34" charset="0"/>
                <a:cs typeface="Arial" panose="020B0604020202020204" pitchFamily="34" charset="0"/>
              </a:rPr>
              <a:t>gateway</a:t>
            </a:r>
            <a:r>
              <a:rPr lang="es-ES" sz="1800" dirty="0">
                <a:latin typeface="Arial" panose="020B0604020202020204" pitchFamily="34" charset="0"/>
                <a:cs typeface="Arial" panose="020B0604020202020204" pitchFamily="34" charset="0"/>
              </a:rPr>
              <a:t>” VPN. </a:t>
            </a:r>
          </a:p>
          <a:p>
            <a:pPr algn="just">
              <a:lnSpc>
                <a:spcPts val="2500"/>
              </a:lnSpc>
            </a:pPr>
            <a:r>
              <a:rPr lang="es-ES" sz="1800" dirty="0">
                <a:latin typeface="Arial" panose="020B0604020202020204" pitchFamily="34" charset="0"/>
                <a:cs typeface="Arial" panose="020B0604020202020204" pitchFamily="34" charset="0"/>
              </a:rPr>
              <a:t>El gateway VPN es responsable de encapsular y cifrar el tráfico saliente.</a:t>
            </a:r>
          </a:p>
        </p:txBody>
      </p:sp>
      <p:pic>
        <p:nvPicPr>
          <p:cNvPr id="4" name="Picture 3" descr="Connecting Networks - Mozilla Firefox">
            <a:extLst>
              <a:ext uri="{FF2B5EF4-FFF2-40B4-BE49-F238E27FC236}">
                <a16:creationId xmlns:a16="http://schemas.microsoft.com/office/drawing/2014/main" id="{C8E6E414-42C7-4C3D-926E-47756E01DFC5}"/>
              </a:ext>
            </a:extLst>
          </p:cNvPr>
          <p:cNvPicPr>
            <a:picLocks noChangeAspect="1"/>
          </p:cNvPicPr>
          <p:nvPr/>
        </p:nvPicPr>
        <p:blipFill>
          <a:blip r:embed="rId3"/>
          <a:stretch>
            <a:fillRect/>
          </a:stretch>
        </p:blipFill>
        <p:spPr>
          <a:xfrm>
            <a:off x="2123728" y="4133798"/>
            <a:ext cx="5519346" cy="2330188"/>
          </a:xfrm>
          <a:prstGeom prst="rect">
            <a:avLst/>
          </a:prstGeom>
        </p:spPr>
      </p:pic>
      <p:sp>
        <p:nvSpPr>
          <p:cNvPr id="3" name="Text Box 6">
            <a:extLst>
              <a:ext uri="{FF2B5EF4-FFF2-40B4-BE49-F238E27FC236}">
                <a16:creationId xmlns:a16="http://schemas.microsoft.com/office/drawing/2014/main" id="{80CE1BF1-76C2-9AE4-4AB7-8C3C2090CA9F}"/>
              </a:ext>
            </a:extLst>
          </p:cNvPr>
          <p:cNvSpPr txBox="1">
            <a:spLocks noChangeArrowheads="1"/>
          </p:cNvSpPr>
          <p:nvPr/>
        </p:nvSpPr>
        <p:spPr bwMode="auto">
          <a:xfrm>
            <a:off x="849388" y="3326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spTree>
    <p:extLst>
      <p:ext uri="{BB962C8B-B14F-4D97-AF65-F5344CB8AC3E}">
        <p14:creationId xmlns:p14="http://schemas.microsoft.com/office/powerpoint/2010/main" val="30553846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a:t>
            </a:r>
            <a:r>
              <a:rPr lang="es-ES" sz="1800" b="1" dirty="0">
                <a:solidFill>
                  <a:schemeClr val="accent6">
                    <a:lumMod val="75000"/>
                  </a:schemeClr>
                </a:solidFill>
                <a:latin typeface="Arial" pitchFamily="34" charset="0"/>
                <a:cs typeface="Arial" pitchFamily="34" charset="0"/>
              </a:rPr>
              <a:t>VPN de sitio a sitio</a:t>
            </a:r>
            <a:r>
              <a:rPr lang="es-ES" sz="1800" dirty="0">
                <a:latin typeface="Arial" pitchFamily="34" charset="0"/>
                <a:cs typeface="Arial" pitchFamily="34" charset="0"/>
              </a:rPr>
              <a:t> es una VPN entre dos dispositivos y se utiliza para conectar dos sitios a través de Internet. En el siguiente diagrama, la oficina A y la oficina B están conectadas a Internet y utilizan una </a:t>
            </a:r>
            <a:r>
              <a:rPr lang="es-ES" sz="1800" b="1" dirty="0">
                <a:solidFill>
                  <a:schemeClr val="accent6">
                    <a:lumMod val="75000"/>
                  </a:schemeClr>
                </a:solidFill>
                <a:latin typeface="Arial" pitchFamily="34" charset="0"/>
                <a:cs typeface="Arial" pitchFamily="34" charset="0"/>
              </a:rPr>
              <a:t>VPN de sitio a sitio </a:t>
            </a:r>
            <a:r>
              <a:rPr lang="es-ES" sz="1800" dirty="0">
                <a:latin typeface="Arial" pitchFamily="34" charset="0"/>
                <a:cs typeface="Arial" pitchFamily="34" charset="0"/>
              </a:rPr>
              <a:t>entre ellas para que los dispositivos de cada oficina puedan comunicarse de forma segura entre sí. </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spTree>
    <p:extLst>
      <p:ext uri="{BB962C8B-B14F-4D97-AF65-F5344CB8AC3E}">
        <p14:creationId xmlns:p14="http://schemas.microsoft.com/office/powerpoint/2010/main" val="418057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una </a:t>
            </a:r>
            <a:r>
              <a:rPr lang="es-ES" sz="1800" b="1" dirty="0">
                <a:solidFill>
                  <a:schemeClr val="accent6">
                    <a:lumMod val="75000"/>
                  </a:schemeClr>
                </a:solidFill>
                <a:latin typeface="Arial" pitchFamily="34" charset="0"/>
                <a:cs typeface="Arial" pitchFamily="34" charset="0"/>
              </a:rPr>
              <a:t>VPN de sitio a sitio</a:t>
            </a:r>
            <a:r>
              <a:rPr lang="es-ES" sz="1800" dirty="0">
                <a:solidFill>
                  <a:schemeClr val="tx1">
                    <a:lumMod val="95000"/>
                    <a:lumOff val="5000"/>
                  </a:schemeClr>
                </a:solidFill>
                <a:latin typeface="Arial" pitchFamily="34" charset="0"/>
                <a:cs typeface="Arial" pitchFamily="34" charset="0"/>
              </a:rPr>
              <a:t>, se crea un </a:t>
            </a:r>
            <a:r>
              <a:rPr lang="es-ES" sz="1800" b="1" dirty="0">
                <a:solidFill>
                  <a:schemeClr val="accent6">
                    <a:lumMod val="75000"/>
                  </a:schemeClr>
                </a:solidFill>
                <a:latin typeface="Arial" pitchFamily="34" charset="0"/>
                <a:cs typeface="Arial" pitchFamily="34" charset="0"/>
              </a:rPr>
              <a:t>túnel VPN </a:t>
            </a:r>
            <a:r>
              <a:rPr lang="es-ES" sz="1800" dirty="0">
                <a:solidFill>
                  <a:schemeClr val="tx1">
                    <a:lumMod val="95000"/>
                    <a:lumOff val="5000"/>
                  </a:schemeClr>
                </a:solidFill>
                <a:latin typeface="Arial" pitchFamily="34" charset="0"/>
                <a:cs typeface="Arial" pitchFamily="34" charset="0"/>
              </a:rPr>
              <a:t>entre los dos dispositivos encapsulando el paquete IP original con un encabezado VPN y un nuevo encabezado IP.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Cuando se utiliza IPsec, </a:t>
            </a:r>
            <a:r>
              <a:rPr lang="es-ES" sz="1800" b="1" dirty="0">
                <a:solidFill>
                  <a:schemeClr val="accent6">
                    <a:lumMod val="75000"/>
                  </a:schemeClr>
                </a:solidFill>
                <a:latin typeface="Arial" pitchFamily="34" charset="0"/>
                <a:cs typeface="Arial" pitchFamily="34" charset="0"/>
              </a:rPr>
              <a:t>el paquete original se cifra antes de encapsularse </a:t>
            </a:r>
            <a:r>
              <a:rPr lang="es-ES" sz="1800" dirty="0">
                <a:solidFill>
                  <a:schemeClr val="tx1">
                    <a:lumMod val="95000"/>
                    <a:lumOff val="5000"/>
                  </a:schemeClr>
                </a:solidFill>
                <a:latin typeface="Arial" pitchFamily="34" charset="0"/>
                <a:cs typeface="Arial" pitchFamily="34" charset="0"/>
              </a:rPr>
              <a:t>con el nuevo encabezado. Esto es lo que hace segura IPsec.</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spTree>
    <p:extLst>
      <p:ext uri="{BB962C8B-B14F-4D97-AF65-F5344CB8AC3E}">
        <p14:creationId xmlns:p14="http://schemas.microsoft.com/office/powerpoint/2010/main" val="3687376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8427" y="1628800"/>
            <a:ext cx="8053995"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ruteador tomará el paquete original, lo </a:t>
            </a:r>
            <a:r>
              <a:rPr lang="es-ES" sz="1800" b="1" dirty="0">
                <a:solidFill>
                  <a:schemeClr val="accent6">
                    <a:lumMod val="75000"/>
                  </a:schemeClr>
                </a:solidFill>
                <a:latin typeface="Arial" pitchFamily="34" charset="0"/>
                <a:cs typeface="Arial" pitchFamily="34" charset="0"/>
              </a:rPr>
              <a:t>encriptará</a:t>
            </a:r>
            <a:r>
              <a:rPr lang="es-ES" sz="1800" dirty="0">
                <a:solidFill>
                  <a:schemeClr val="tx1">
                    <a:lumMod val="95000"/>
                    <a:lumOff val="5000"/>
                  </a:schemeClr>
                </a:solidFill>
                <a:latin typeface="Arial" pitchFamily="34" charset="0"/>
                <a:cs typeface="Arial" pitchFamily="34" charset="0"/>
              </a:rPr>
              <a:t> para que no se pueda leer, agregará un encabezado </a:t>
            </a:r>
            <a:r>
              <a:rPr lang="es-ES" sz="1800" b="1" dirty="0">
                <a:solidFill>
                  <a:schemeClr val="accent6">
                    <a:lumMod val="75000"/>
                  </a:schemeClr>
                </a:solidFill>
                <a:latin typeface="Arial" pitchFamily="34" charset="0"/>
                <a:cs typeface="Arial" pitchFamily="34" charset="0"/>
              </a:rPr>
              <a:t>IPsec VPN </a:t>
            </a:r>
            <a:r>
              <a:rPr lang="es-ES" sz="1800" dirty="0">
                <a:solidFill>
                  <a:schemeClr val="tx1">
                    <a:lumMod val="95000"/>
                    <a:lumOff val="5000"/>
                  </a:schemeClr>
                </a:solidFill>
                <a:latin typeface="Arial" pitchFamily="34" charset="0"/>
                <a:cs typeface="Arial" pitchFamily="34" charset="0"/>
              </a:rPr>
              <a:t>y un </a:t>
            </a:r>
            <a:r>
              <a:rPr lang="es-ES" sz="1800" b="1" dirty="0">
                <a:solidFill>
                  <a:schemeClr val="accent6">
                    <a:lumMod val="75000"/>
                  </a:schemeClr>
                </a:solidFill>
                <a:latin typeface="Arial" pitchFamily="34" charset="0"/>
                <a:cs typeface="Arial" pitchFamily="34" charset="0"/>
              </a:rPr>
              <a:t>nuevo encabezado IP</a:t>
            </a:r>
            <a:r>
              <a:rPr lang="es-ES" sz="1800" dirty="0">
                <a:solidFill>
                  <a:schemeClr val="tx1">
                    <a:lumMod val="95000"/>
                    <a:lumOff val="5000"/>
                  </a:schemeClr>
                </a:solidFill>
                <a:latin typeface="Arial" pitchFamily="34" charset="0"/>
                <a:cs typeface="Arial" pitchFamily="34" charset="0"/>
              </a:rPr>
              <a:t>, y luego lo reenviará a través de Internet.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7" name="Imagen 6">
            <a:extLst>
              <a:ext uri="{FF2B5EF4-FFF2-40B4-BE49-F238E27FC236}">
                <a16:creationId xmlns:a16="http://schemas.microsoft.com/office/drawing/2014/main" id="{82987B93-891D-299B-489E-698841A1DE13}"/>
              </a:ext>
            </a:extLst>
          </p:cNvPr>
          <p:cNvPicPr>
            <a:picLocks noChangeAspect="1"/>
          </p:cNvPicPr>
          <p:nvPr/>
        </p:nvPicPr>
        <p:blipFill>
          <a:blip r:embed="rId2"/>
          <a:stretch>
            <a:fillRect/>
          </a:stretch>
        </p:blipFill>
        <p:spPr>
          <a:xfrm>
            <a:off x="0" y="5070949"/>
            <a:ext cx="9144000" cy="1787051"/>
          </a:xfrm>
          <a:prstGeom prst="rect">
            <a:avLst/>
          </a:prstGeom>
        </p:spPr>
      </p:pic>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3"/>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4"/>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85170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899592" y="2075062"/>
            <a:ext cx="3168352"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VPNs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VPN de sitio a sitio usando IPsec</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GRE sobre IPsec</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de acceso remoto</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20299" y="1429877"/>
            <a:ext cx="8600173"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Vamos a demostrar ese proceso en el diagrama.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Hemos configurado un </a:t>
            </a:r>
            <a:r>
              <a:rPr lang="es-ES" sz="1800" b="1" dirty="0">
                <a:solidFill>
                  <a:schemeClr val="accent6">
                    <a:lumMod val="75000"/>
                  </a:schemeClr>
                </a:solidFill>
                <a:latin typeface="Arial" pitchFamily="34" charset="0"/>
                <a:cs typeface="Arial" pitchFamily="34" charset="0"/>
              </a:rPr>
              <a:t>túnel IPsec </a:t>
            </a:r>
            <a:r>
              <a:rPr lang="es-ES" sz="1800" dirty="0">
                <a:solidFill>
                  <a:schemeClr val="tx1">
                    <a:lumMod val="95000"/>
                    <a:lumOff val="5000"/>
                  </a:schemeClr>
                </a:solidFill>
                <a:latin typeface="Arial" pitchFamily="34" charset="0"/>
                <a:cs typeface="Arial" pitchFamily="34" charset="0"/>
              </a:rPr>
              <a:t>entre estos dos ruteadores.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PC de la oficina A desea enviar tráfico a la PC de la oficina B, por lo que primero </a:t>
            </a:r>
            <a:r>
              <a:rPr lang="es-ES" sz="1800" b="1" dirty="0">
                <a:solidFill>
                  <a:schemeClr val="accent6">
                    <a:lumMod val="75000"/>
                  </a:schemeClr>
                </a:solidFill>
                <a:latin typeface="Arial" pitchFamily="34" charset="0"/>
                <a:cs typeface="Arial" pitchFamily="34" charset="0"/>
              </a:rPr>
              <a:t>envía los datos sin cifrar </a:t>
            </a:r>
            <a:r>
              <a:rPr lang="es-ES" sz="1800" dirty="0">
                <a:solidFill>
                  <a:schemeClr val="tx1">
                    <a:lumMod val="95000"/>
                    <a:lumOff val="5000"/>
                  </a:schemeClr>
                </a:solidFill>
                <a:latin typeface="Arial" pitchFamily="34" charset="0"/>
                <a:cs typeface="Arial" pitchFamily="34" charset="0"/>
              </a:rPr>
              <a:t>a su puerta de enlace predeterminada, el ruteador. </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35326" y="3645024"/>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7" name="Imagen 6">
            <a:extLst>
              <a:ext uri="{FF2B5EF4-FFF2-40B4-BE49-F238E27FC236}">
                <a16:creationId xmlns:a16="http://schemas.microsoft.com/office/drawing/2014/main" id="{D5B47F2C-0627-52CE-365B-811077E630EC}"/>
              </a:ext>
            </a:extLst>
          </p:cNvPr>
          <p:cNvPicPr>
            <a:picLocks noChangeAspect="1"/>
          </p:cNvPicPr>
          <p:nvPr/>
        </p:nvPicPr>
        <p:blipFill>
          <a:blip r:embed="rId4"/>
          <a:stretch>
            <a:fillRect/>
          </a:stretch>
        </p:blipFill>
        <p:spPr>
          <a:xfrm>
            <a:off x="0" y="5059765"/>
            <a:ext cx="9144000" cy="1798235"/>
          </a:xfrm>
          <a:prstGeom prst="rect">
            <a:avLst/>
          </a:prstGeom>
        </p:spPr>
      </p:pic>
    </p:spTree>
    <p:extLst>
      <p:ext uri="{BB962C8B-B14F-4D97-AF65-F5344CB8AC3E}">
        <p14:creationId xmlns:p14="http://schemas.microsoft.com/office/powerpoint/2010/main" val="2861915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5804" y="1665325"/>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a:t>
            </a:r>
            <a:r>
              <a:rPr lang="es-ES" sz="1800" b="1" dirty="0">
                <a:solidFill>
                  <a:schemeClr val="accent6">
                    <a:lumMod val="75000"/>
                  </a:schemeClr>
                </a:solidFill>
                <a:latin typeface="Arial" pitchFamily="34" charset="0"/>
                <a:cs typeface="Arial" pitchFamily="34" charset="0"/>
              </a:rPr>
              <a:t>cifra los datos</a:t>
            </a:r>
            <a:r>
              <a:rPr lang="es-ES" sz="1800" dirty="0">
                <a:solidFill>
                  <a:schemeClr val="tx1">
                    <a:lumMod val="95000"/>
                    <a:lumOff val="5000"/>
                  </a:schemeClr>
                </a:solidFill>
                <a:latin typeface="Arial" pitchFamily="34" charset="0"/>
                <a:cs typeface="Arial" pitchFamily="34" charset="0"/>
              </a:rPr>
              <a:t>, agrega un </a:t>
            </a:r>
            <a:r>
              <a:rPr lang="es-ES" sz="1800" b="1" dirty="0">
                <a:solidFill>
                  <a:schemeClr val="accent6">
                    <a:lumMod val="75000"/>
                  </a:schemeClr>
                </a:solidFill>
                <a:latin typeface="Arial" pitchFamily="34" charset="0"/>
                <a:cs typeface="Arial" pitchFamily="34" charset="0"/>
              </a:rPr>
              <a:t>encabezado VPN </a:t>
            </a:r>
            <a:r>
              <a:rPr lang="es-ES" sz="1800" dirty="0">
                <a:solidFill>
                  <a:schemeClr val="tx1">
                    <a:lumMod val="95000"/>
                    <a:lumOff val="5000"/>
                  </a:schemeClr>
                </a:solidFill>
                <a:latin typeface="Arial" pitchFamily="34" charset="0"/>
                <a:cs typeface="Arial" pitchFamily="34" charset="0"/>
              </a:rPr>
              <a:t>y un </a:t>
            </a:r>
            <a:r>
              <a:rPr lang="es-ES" sz="1800" b="1" dirty="0">
                <a:solidFill>
                  <a:schemeClr val="accent6">
                    <a:lumMod val="75000"/>
                  </a:schemeClr>
                </a:solidFill>
                <a:latin typeface="Arial" pitchFamily="34" charset="0"/>
                <a:cs typeface="Arial" pitchFamily="34" charset="0"/>
              </a:rPr>
              <a:t>nuevo encabezado IP</a:t>
            </a:r>
            <a:r>
              <a:rPr lang="es-ES" sz="1800" dirty="0">
                <a:latin typeface="Arial" pitchFamily="34" charset="0"/>
                <a:cs typeface="Arial" pitchFamily="34" charset="0"/>
              </a:rPr>
              <a: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05804" y="2973472"/>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3" name="Imagen 2">
            <a:extLst>
              <a:ext uri="{FF2B5EF4-FFF2-40B4-BE49-F238E27FC236}">
                <a16:creationId xmlns:a16="http://schemas.microsoft.com/office/drawing/2014/main" id="{C9F88002-A063-331A-BA69-579C958BED88}"/>
              </a:ext>
            </a:extLst>
          </p:cNvPr>
          <p:cNvPicPr>
            <a:picLocks noChangeAspect="1"/>
          </p:cNvPicPr>
          <p:nvPr/>
        </p:nvPicPr>
        <p:blipFill>
          <a:blip r:embed="rId4"/>
          <a:stretch>
            <a:fillRect/>
          </a:stretch>
        </p:blipFill>
        <p:spPr>
          <a:xfrm>
            <a:off x="0" y="4664026"/>
            <a:ext cx="9144000" cy="2186830"/>
          </a:xfrm>
          <a:prstGeom prst="rect">
            <a:avLst/>
          </a:prstGeom>
        </p:spPr>
      </p:pic>
    </p:spTree>
    <p:extLst>
      <p:ext uri="{BB962C8B-B14F-4D97-AF65-F5344CB8AC3E}">
        <p14:creationId xmlns:p14="http://schemas.microsoft.com/office/powerpoint/2010/main" val="2862731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0" y="1731580"/>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los datos cifrados en el nuevo paquete se envían a través de Internet al otro extremo del túnel. </a:t>
            </a: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57419" y="3032902"/>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0" name="Imagen 9">
            <a:extLst>
              <a:ext uri="{FF2B5EF4-FFF2-40B4-BE49-F238E27FC236}">
                <a16:creationId xmlns:a16="http://schemas.microsoft.com/office/drawing/2014/main" id="{F933DBBE-DBC5-20AB-2409-8D7938D46344}"/>
              </a:ext>
            </a:extLst>
          </p:cNvPr>
          <p:cNvPicPr>
            <a:picLocks noChangeAspect="1"/>
          </p:cNvPicPr>
          <p:nvPr/>
        </p:nvPicPr>
        <p:blipFill>
          <a:blip r:embed="rId4"/>
          <a:stretch>
            <a:fillRect/>
          </a:stretch>
        </p:blipFill>
        <p:spPr>
          <a:xfrm>
            <a:off x="0" y="4437112"/>
            <a:ext cx="9144000" cy="2176659"/>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444494"/>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934185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0" y="1731580"/>
            <a:ext cx="8600173"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receptor </a:t>
            </a:r>
            <a:r>
              <a:rPr lang="es-ES" sz="1800" b="1" dirty="0">
                <a:solidFill>
                  <a:schemeClr val="accent6">
                    <a:lumMod val="75000"/>
                  </a:schemeClr>
                </a:solidFill>
                <a:latin typeface="Arial" pitchFamily="34" charset="0"/>
                <a:cs typeface="Arial" pitchFamily="34" charset="0"/>
              </a:rPr>
              <a:t>descifra los datos </a:t>
            </a:r>
            <a:r>
              <a:rPr lang="es-ES" sz="1800" dirty="0">
                <a:solidFill>
                  <a:schemeClr val="tx1">
                    <a:lumMod val="95000"/>
                    <a:lumOff val="5000"/>
                  </a:schemeClr>
                </a:solidFill>
                <a:latin typeface="Arial" pitchFamily="34" charset="0"/>
                <a:cs typeface="Arial" pitchFamily="34" charset="0"/>
              </a:rPr>
              <a:t>y los envía a la PC de destino. </a:t>
            </a: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33763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157419" y="2770607"/>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413852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248649"/>
            <a:ext cx="8600173"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Resumamos este proceso:</a:t>
            </a:r>
          </a:p>
          <a:p>
            <a:pPr marL="342900" indent="-342900" algn="just">
              <a:lnSpc>
                <a:spcPct val="150000"/>
              </a:lnSpc>
              <a:buFont typeface="+mj-lt"/>
              <a:buAutoNum type="arabicPeriod"/>
            </a:pPr>
            <a:r>
              <a:rPr lang="es-ES" sz="1800" dirty="0">
                <a:solidFill>
                  <a:schemeClr val="bg2">
                    <a:lumMod val="10000"/>
                  </a:schemeClr>
                </a:solidFill>
                <a:latin typeface="Arial" pitchFamily="34" charset="0"/>
                <a:cs typeface="Arial" pitchFamily="34" charset="0"/>
              </a:rPr>
              <a:t>Cuando el ruteador recibe un paquete que debe enviarse a través de la VPN, </a:t>
            </a:r>
            <a:r>
              <a:rPr lang="es-ES" sz="1800" b="1" dirty="0">
                <a:solidFill>
                  <a:schemeClr val="accent6">
                    <a:lumMod val="75000"/>
                  </a:schemeClr>
                </a:solidFill>
                <a:latin typeface="Arial" pitchFamily="34" charset="0"/>
                <a:cs typeface="Arial" pitchFamily="34" charset="0"/>
              </a:rPr>
              <a:t>combina el paquete original y una clave de sesión (clave de cifrado) </a:t>
            </a:r>
            <a:r>
              <a:rPr lang="es-ES" sz="1800" dirty="0">
                <a:solidFill>
                  <a:schemeClr val="bg2">
                    <a:lumMod val="10000"/>
                  </a:schemeClr>
                </a:solidFill>
                <a:latin typeface="Arial" pitchFamily="34" charset="0"/>
                <a:cs typeface="Arial" pitchFamily="34" charset="0"/>
              </a:rPr>
              <a:t>y los ejecuta a través de una fórmula de cifrado.</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259855" y="3368814"/>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0" y="4716625"/>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32975947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310316"/>
            <a:ext cx="86001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algn="just">
              <a:lnSpc>
                <a:spcPct val="150000"/>
              </a:lnSpc>
              <a:buFont typeface="+mj-lt"/>
              <a:buAutoNum type="arabicPeriod" startAt="2"/>
            </a:pPr>
            <a:r>
              <a:rPr lang="es-ES" sz="1800" dirty="0">
                <a:solidFill>
                  <a:schemeClr val="tx1">
                    <a:lumMod val="95000"/>
                    <a:lumOff val="5000"/>
                  </a:schemeClr>
                </a:solidFill>
                <a:latin typeface="Arial" pitchFamily="34" charset="0"/>
                <a:cs typeface="Arial" pitchFamily="34" charset="0"/>
              </a:rPr>
              <a:t>El dispositivo de envío (el ruteador) </a:t>
            </a:r>
            <a:r>
              <a:rPr lang="es-ES" sz="1800" b="1" dirty="0">
                <a:solidFill>
                  <a:schemeClr val="accent6">
                    <a:lumMod val="75000"/>
                  </a:schemeClr>
                </a:solidFill>
                <a:latin typeface="Arial" pitchFamily="34" charset="0"/>
                <a:cs typeface="Arial" pitchFamily="34" charset="0"/>
              </a:rPr>
              <a:t>encapsula el paquete cifrado con un encabezado de VPN y un nuevo encabezado de IP</a:t>
            </a:r>
            <a:r>
              <a:rPr lang="es-ES" sz="1800" dirty="0">
                <a:solidFill>
                  <a:schemeClr val="tx1">
                    <a:lumMod val="95000"/>
                    <a:lumOff val="5000"/>
                  </a:schemeClr>
                </a:solidFill>
                <a:latin typeface="Arial" pitchFamily="34" charset="0"/>
                <a:cs typeface="Arial" pitchFamily="34" charset="0"/>
              </a:rPr>
              <a:t>.</a:t>
            </a:r>
            <a:endParaRPr lang="es-ES" sz="1800" dirty="0">
              <a:solidFill>
                <a:schemeClr val="accent6">
                  <a:lumMod val="7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grpSp>
        <p:nvGrpSpPr>
          <p:cNvPr id="8" name="Grupo 7">
            <a:extLst>
              <a:ext uri="{FF2B5EF4-FFF2-40B4-BE49-F238E27FC236}">
                <a16:creationId xmlns:a16="http://schemas.microsoft.com/office/drawing/2014/main" id="{9945B7A2-EB09-B397-20AD-16BBB67991FC}"/>
              </a:ext>
            </a:extLst>
          </p:cNvPr>
          <p:cNvGrpSpPr/>
          <p:nvPr/>
        </p:nvGrpSpPr>
        <p:grpSpPr>
          <a:xfrm>
            <a:off x="254529" y="2775834"/>
            <a:ext cx="8829162" cy="911055"/>
            <a:chOff x="135326" y="3349034"/>
            <a:chExt cx="8829162" cy="911055"/>
          </a:xfrm>
        </p:grpSpPr>
        <p:pic>
          <p:nvPicPr>
            <p:cNvPr id="5" name="Imagen 4">
              <a:extLst>
                <a:ext uri="{FF2B5EF4-FFF2-40B4-BE49-F238E27FC236}">
                  <a16:creationId xmlns:a16="http://schemas.microsoft.com/office/drawing/2014/main" id="{91610E7F-51DA-85B2-CFCF-E8D83D221C34}"/>
                </a:ext>
              </a:extLst>
            </p:cNvPr>
            <p:cNvPicPr>
              <a:picLocks noChangeAspect="1"/>
            </p:cNvPicPr>
            <p:nvPr/>
          </p:nvPicPr>
          <p:blipFill>
            <a:blip r:embed="rId2"/>
            <a:stretch>
              <a:fillRect/>
            </a:stretch>
          </p:blipFill>
          <p:spPr>
            <a:xfrm>
              <a:off x="135326" y="3359195"/>
              <a:ext cx="2705100" cy="885825"/>
            </a:xfrm>
            <a:prstGeom prst="rect">
              <a:avLst/>
            </a:prstGeom>
          </p:spPr>
        </p:pic>
        <p:sp>
          <p:nvSpPr>
            <p:cNvPr id="6" name="Flecha: a la derecha 5">
              <a:extLst>
                <a:ext uri="{FF2B5EF4-FFF2-40B4-BE49-F238E27FC236}">
                  <a16:creationId xmlns:a16="http://schemas.microsoft.com/office/drawing/2014/main" id="{3D6B94BD-E720-8AE9-5856-E1C384623C83}"/>
                </a:ext>
              </a:extLst>
            </p:cNvPr>
            <p:cNvSpPr/>
            <p:nvPr/>
          </p:nvSpPr>
          <p:spPr>
            <a:xfrm>
              <a:off x="2927670" y="3586083"/>
              <a:ext cx="36004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3" name="Imagen 12">
              <a:extLst>
                <a:ext uri="{FF2B5EF4-FFF2-40B4-BE49-F238E27FC236}">
                  <a16:creationId xmlns:a16="http://schemas.microsoft.com/office/drawing/2014/main" id="{DC1F8143-0FF7-2D08-3225-EC76E3774DC0}"/>
                </a:ext>
              </a:extLst>
            </p:cNvPr>
            <p:cNvPicPr>
              <a:picLocks noChangeAspect="1"/>
            </p:cNvPicPr>
            <p:nvPr/>
          </p:nvPicPr>
          <p:blipFill>
            <a:blip r:embed="rId3"/>
            <a:stretch>
              <a:fillRect/>
            </a:stretch>
          </p:blipFill>
          <p:spPr>
            <a:xfrm>
              <a:off x="3419872" y="3349034"/>
              <a:ext cx="4852358" cy="911055"/>
            </a:xfrm>
            <a:prstGeom prst="rect">
              <a:avLst/>
            </a:prstGeom>
          </p:spPr>
        </p:pic>
        <p:cxnSp>
          <p:nvCxnSpPr>
            <p:cNvPr id="17" name="Conector recto de flecha 16">
              <a:extLst>
                <a:ext uri="{FF2B5EF4-FFF2-40B4-BE49-F238E27FC236}">
                  <a16:creationId xmlns:a16="http://schemas.microsoft.com/office/drawing/2014/main" id="{E1839872-99E1-E5D8-F8B3-E0ABD24C2B90}"/>
                </a:ext>
              </a:extLst>
            </p:cNvPr>
            <p:cNvCxnSpPr>
              <a:stCxn id="13" idx="3"/>
            </p:cNvCxnSpPr>
            <p:nvPr/>
          </p:nvCxnSpPr>
          <p:spPr>
            <a:xfrm flipV="1">
              <a:off x="8272230" y="3789040"/>
              <a:ext cx="692258" cy="15522"/>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4"/>
          <a:stretch>
            <a:fillRect/>
          </a:stretch>
        </p:blipFill>
        <p:spPr>
          <a:xfrm>
            <a:off x="-16903" y="4285677"/>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151390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412776"/>
            <a:ext cx="8600173"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342900" indent="-342900" algn="just">
              <a:lnSpc>
                <a:spcPct val="150000"/>
              </a:lnSpc>
              <a:buFont typeface="+mj-lt"/>
              <a:buAutoNum type="arabicPeriod" startAt="3"/>
            </a:pPr>
            <a:r>
              <a:rPr lang="es-ES" sz="1800" dirty="0">
                <a:solidFill>
                  <a:schemeClr val="tx1">
                    <a:lumMod val="95000"/>
                    <a:lumOff val="5000"/>
                  </a:schemeClr>
                </a:solidFill>
                <a:latin typeface="Arial" pitchFamily="34" charset="0"/>
                <a:cs typeface="Arial" pitchFamily="34" charset="0"/>
              </a:rPr>
              <a:t>El dispositivo emisor (el ruteador) envía el nuevo paquete al dispositivo del otro lado del túnel, el ruteador receptor.</a:t>
            </a:r>
          </a:p>
          <a:p>
            <a:pPr marL="342900" indent="-342900" algn="just">
              <a:lnSpc>
                <a:spcPct val="150000"/>
              </a:lnSpc>
              <a:buFont typeface="+mj-lt"/>
              <a:buAutoNum type="arabicPeriod" startAt="3"/>
            </a:pPr>
            <a:r>
              <a:rPr lang="es-ES" sz="1800" dirty="0">
                <a:latin typeface="Arial" pitchFamily="34" charset="0"/>
                <a:cs typeface="Arial" pitchFamily="34" charset="0"/>
              </a:rPr>
              <a:t>El ruteador receptor descifra los datos para obtener el paquete original y luego reenvía el paquete original a su destino. </a:t>
            </a:r>
          </a:p>
          <a:p>
            <a:pPr algn="just">
              <a:lnSpc>
                <a:spcPct val="150000"/>
              </a:lnSpc>
            </a:pPr>
            <a:r>
              <a:rPr lang="es-ES" sz="1800" b="1" dirty="0">
                <a:latin typeface="Arial" pitchFamily="34" charset="0"/>
                <a:cs typeface="Arial" pitchFamily="34" charset="0"/>
              </a:rPr>
              <a:t>Nota: VPN de sitio a sitio, se forma un túnel solo entre dos puntos finales del túnel, por ejemplo, los dos ruteadores conectados a Internet.</a:t>
            </a:r>
          </a:p>
          <a:p>
            <a:pPr marL="342900" indent="-342900" algn="just">
              <a:lnSpc>
                <a:spcPct val="150000"/>
              </a:lnSpc>
              <a:buFont typeface="+mj-lt"/>
              <a:buAutoNum type="arabicPeriod" startAt="3"/>
            </a:pP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VPN de sitio a sitio usando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11" name="Imagen 10">
            <a:extLst>
              <a:ext uri="{FF2B5EF4-FFF2-40B4-BE49-F238E27FC236}">
                <a16:creationId xmlns:a16="http://schemas.microsoft.com/office/drawing/2014/main" id="{329F5A9C-904D-AC28-AEA2-EC23E62E4415}"/>
              </a:ext>
            </a:extLst>
          </p:cNvPr>
          <p:cNvPicPr>
            <a:picLocks noChangeAspect="1"/>
          </p:cNvPicPr>
          <p:nvPr/>
        </p:nvPicPr>
        <p:blipFill>
          <a:blip r:embed="rId2"/>
          <a:stretch>
            <a:fillRect/>
          </a:stretch>
        </p:blipFill>
        <p:spPr>
          <a:xfrm>
            <a:off x="0" y="4214846"/>
            <a:ext cx="9144000" cy="2166487"/>
          </a:xfrm>
          <a:prstGeom prst="rect">
            <a:avLst/>
          </a:prstGeom>
        </p:spPr>
      </p:pic>
      <p:sp>
        <p:nvSpPr>
          <p:cNvPr id="2" name="CuadroTexto 1">
            <a:extLst>
              <a:ext uri="{FF2B5EF4-FFF2-40B4-BE49-F238E27FC236}">
                <a16:creationId xmlns:a16="http://schemas.microsoft.com/office/drawing/2014/main" id="{BFDE8AB1-0CAD-4EAA-C9CD-3ED7F482FFE3}"/>
              </a:ext>
            </a:extLst>
          </p:cNvPr>
          <p:cNvSpPr txBox="1"/>
          <p:nvPr/>
        </p:nvSpPr>
        <p:spPr>
          <a:xfrm>
            <a:off x="3635896" y="6181816"/>
            <a:ext cx="1656184" cy="338554"/>
          </a:xfrm>
          <a:prstGeom prst="rect">
            <a:avLst/>
          </a:prstGeom>
          <a:solidFill>
            <a:schemeClr val="bg1">
              <a:lumMod val="85000"/>
            </a:schemeClr>
          </a:solidFill>
          <a:ln w="28575">
            <a:solidFill>
              <a:schemeClr val="accent6">
                <a:lumMod val="75000"/>
              </a:schemeClr>
            </a:solidFill>
          </a:ln>
        </p:spPr>
        <p:txBody>
          <a:bodyPr wrap="square" rtlCol="0">
            <a:spAutoFit/>
          </a:bodyPr>
          <a:lstStyle/>
          <a:p>
            <a:pPr algn="ctr"/>
            <a:r>
              <a:rPr lang="es-MX" sz="1600" b="1" dirty="0" err="1"/>
              <a:t>Encrypted</a:t>
            </a:r>
            <a:r>
              <a:rPr lang="es-MX" sz="1600" b="1" dirty="0"/>
              <a:t> data</a:t>
            </a:r>
          </a:p>
        </p:txBody>
      </p:sp>
    </p:spTree>
    <p:extLst>
      <p:ext uri="{BB962C8B-B14F-4D97-AF65-F5344CB8AC3E}">
        <p14:creationId xmlns:p14="http://schemas.microsoft.com/office/powerpoint/2010/main" val="35071873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Rectangle 309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Oval 309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Text Box 6"/>
          <p:cNvSpPr txBox="1">
            <a:spLocks noChangeArrowheads="1"/>
          </p:cNvSpPr>
          <p:nvPr/>
        </p:nvSpPr>
        <p:spPr bwMode="auto">
          <a:xfrm>
            <a:off x="495031" y="891652"/>
            <a:ext cx="3309016" cy="30307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GRE </a:t>
            </a:r>
            <a:r>
              <a:rPr lang="en-US" sz="3500" b="1" kern="1200" dirty="0" err="1">
                <a:solidFill>
                  <a:srgbClr val="FFFFFF"/>
                </a:solidFill>
                <a:effectLst>
                  <a:outerShdw blurRad="38100" dist="38100" dir="2700000" algn="tl">
                    <a:srgbClr val="C0C0C0"/>
                  </a:outerShdw>
                </a:effectLst>
                <a:latin typeface="+mj-lt"/>
                <a:ea typeface="+mj-ea"/>
                <a:cs typeface="+mj-cs"/>
              </a:rPr>
              <a:t>sobre</a:t>
            </a:r>
            <a:r>
              <a:rPr lang="en-US" sz="3500" b="1" kern="1200" dirty="0">
                <a:solidFill>
                  <a:srgbClr val="FFFFFF"/>
                </a:solidFill>
                <a:effectLst>
                  <a:outerShdw blurRad="38100" dist="38100" dir="2700000" algn="tl">
                    <a:srgbClr val="C0C0C0"/>
                  </a:outerShdw>
                </a:effectLst>
                <a:latin typeface="+mj-lt"/>
                <a:ea typeface="+mj-ea"/>
                <a:cs typeface="+mj-cs"/>
              </a:rPr>
              <a:t> IPsec</a:t>
            </a:r>
          </a:p>
          <a:p>
            <a:pPr algn="r">
              <a:lnSpc>
                <a:spcPct val="90000"/>
              </a:lnSpc>
              <a:spcBef>
                <a:spcPct val="0"/>
              </a:spcBef>
              <a:spcAft>
                <a:spcPts val="600"/>
              </a:spcAft>
            </a:pP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3" name="Imagen 2" descr="Interfaz de usuario gráfica, Diagrama&#10;&#10;Descripción generada automáticamente con confianza media">
            <a:extLst>
              <a:ext uri="{FF2B5EF4-FFF2-40B4-BE49-F238E27FC236}">
                <a16:creationId xmlns:a16="http://schemas.microsoft.com/office/drawing/2014/main" id="{C589AA3B-D155-9016-470C-0AB583C744BE}"/>
              </a:ext>
            </a:extLst>
          </p:cNvPr>
          <p:cNvPicPr>
            <a:picLocks noChangeAspect="1"/>
          </p:cNvPicPr>
          <p:nvPr/>
        </p:nvPicPr>
        <p:blipFill rotWithShape="1">
          <a:blip r:embed="rId2">
            <a:extLst>
              <a:ext uri="{28A0092B-C50C-407E-A947-70E740481C1C}">
                <a14:useLocalDpi xmlns:a14="http://schemas.microsoft.com/office/drawing/2010/main" val="0"/>
              </a:ext>
            </a:extLst>
          </a:blip>
          <a:srcRect l="18566" r="13977" b="-2"/>
          <a:stretch/>
        </p:blipFill>
        <p:spPr>
          <a:xfrm>
            <a:off x="4746549" y="457199"/>
            <a:ext cx="3857141" cy="5899152"/>
          </a:xfrm>
          <a:prstGeom prst="rect">
            <a:avLst/>
          </a:prstGeom>
        </p:spPr>
      </p:pic>
    </p:spTree>
    <p:extLst>
      <p:ext uri="{BB962C8B-B14F-4D97-AF65-F5344CB8AC3E}">
        <p14:creationId xmlns:p14="http://schemas.microsoft.com/office/powerpoint/2010/main" val="308530342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251520" y="1988840"/>
            <a:ext cx="3215258" cy="3049676"/>
          </a:xfrm>
        </p:spPr>
        <p:txBody>
          <a:bodyPr>
            <a:noAutofit/>
          </a:bodyPr>
          <a:lstStyle/>
          <a:p>
            <a:r>
              <a:rPr lang="es-ES" sz="1800" dirty="0">
                <a:latin typeface="Arial" panose="020B0604020202020204" pitchFamily="34" charset="0"/>
                <a:cs typeface="Arial" panose="020B0604020202020204" pitchFamily="34" charset="0"/>
              </a:rPr>
              <a:t>La </a:t>
            </a:r>
            <a:r>
              <a:rPr lang="es-ES" sz="1800" b="1" dirty="0">
                <a:solidFill>
                  <a:schemeClr val="accent6">
                    <a:lumMod val="75000"/>
                  </a:schemeClr>
                </a:solidFill>
                <a:latin typeface="Arial" panose="020B0604020202020204" pitchFamily="34" charset="0"/>
                <a:cs typeface="Arial" panose="020B0604020202020204" pitchFamily="34" charset="0"/>
              </a:rPr>
              <a:t>encapsulación de routing genérico (GRE) </a:t>
            </a:r>
            <a:r>
              <a:rPr lang="es-ES" sz="1800" dirty="0">
                <a:latin typeface="Arial" panose="020B0604020202020204" pitchFamily="34" charset="0"/>
                <a:cs typeface="Arial" panose="020B0604020202020204" pitchFamily="34" charset="0"/>
              </a:rPr>
              <a:t>es un protocolo de tunneling de VPN de sitio a sitio básico y no seguro.</a:t>
            </a:r>
          </a:p>
          <a:p>
            <a:r>
              <a:rPr lang="es-ES" sz="1800" dirty="0">
                <a:latin typeface="Arial" panose="020B0604020202020204" pitchFamily="34" charset="0"/>
                <a:cs typeface="Arial" panose="020B0604020202020204" pitchFamily="34" charset="0"/>
              </a:rPr>
              <a:t>Desarrollado por Cisco.</a:t>
            </a:r>
            <a:endParaRPr lang="es-ES" altLang="ja-JP" sz="1800" dirty="0">
              <a:latin typeface="Arial" panose="020B0604020202020204" pitchFamily="34" charset="0"/>
              <a:cs typeface="Arial" panose="020B0604020202020204" pitchFamily="34" charset="0"/>
            </a:endParaRPr>
          </a:p>
        </p:txBody>
      </p:sp>
      <p:pic>
        <p:nvPicPr>
          <p:cNvPr id="3" name="Picture 2" descr="Connecting Networks - Mozilla Firefox">
            <a:extLst>
              <a:ext uri="{FF2B5EF4-FFF2-40B4-BE49-F238E27FC236}">
                <a16:creationId xmlns:a16="http://schemas.microsoft.com/office/drawing/2014/main" id="{4151C2C9-C933-422E-A6E9-81CA951EDFF1}"/>
              </a:ext>
            </a:extLst>
          </p:cNvPr>
          <p:cNvPicPr>
            <a:picLocks noChangeAspect="1"/>
          </p:cNvPicPr>
          <p:nvPr/>
        </p:nvPicPr>
        <p:blipFill>
          <a:blip r:embed="rId3"/>
          <a:stretch>
            <a:fillRect/>
          </a:stretch>
        </p:blipFill>
        <p:spPr>
          <a:xfrm>
            <a:off x="3995936" y="1844824"/>
            <a:ext cx="4416446" cy="2844801"/>
          </a:xfrm>
          <a:prstGeom prst="rect">
            <a:avLst/>
          </a:prstGeom>
        </p:spPr>
      </p:pic>
      <p:sp>
        <p:nvSpPr>
          <p:cNvPr id="4" name="Text Box 6">
            <a:extLst>
              <a:ext uri="{FF2B5EF4-FFF2-40B4-BE49-F238E27FC236}">
                <a16:creationId xmlns:a16="http://schemas.microsoft.com/office/drawing/2014/main" id="{5DBCF215-AC62-F755-141D-0C76C1B948A1}"/>
              </a:ext>
            </a:extLst>
          </p:cNvPr>
          <p:cNvSpPr txBox="1">
            <a:spLocks noChangeArrowheads="1"/>
          </p:cNvSpPr>
          <p:nvPr/>
        </p:nvSpPr>
        <p:spPr bwMode="auto">
          <a:xfrm>
            <a:off x="611560" y="260648"/>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GRE sobre IPsec</a:t>
            </a:r>
          </a:p>
          <a:p>
            <a:pPr algn="ctr"/>
            <a:r>
              <a:rPr lang="es-MX" sz="1800" b="1" dirty="0" err="1">
                <a:solidFill>
                  <a:schemeClr val="accent3">
                    <a:lumMod val="75000"/>
                  </a:schemeClr>
                </a:solidFill>
                <a:latin typeface="Dom Casual" charset="0"/>
                <a:ea typeface="+mj-ea"/>
                <a:cs typeface="+mj-cs"/>
              </a:rPr>
              <a:t>Generic</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Routing</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Encapsulation</a:t>
            </a:r>
            <a:endParaRPr lang="es-MX" sz="2800" b="1" dirty="0">
              <a:solidFill>
                <a:schemeClr val="accent3">
                  <a:lumMod val="75000"/>
                </a:schemeClr>
              </a:solidFill>
              <a:latin typeface="Dom Casual" charset="0"/>
              <a:ea typeface="+mj-ea"/>
              <a:cs typeface="+mj-cs"/>
            </a:endParaRPr>
          </a:p>
        </p:txBody>
      </p:sp>
    </p:spTree>
    <p:extLst>
      <p:ext uri="{BB962C8B-B14F-4D97-AF65-F5344CB8AC3E}">
        <p14:creationId xmlns:p14="http://schemas.microsoft.com/office/powerpoint/2010/main" val="81268786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268090"/>
            <a:ext cx="8600173"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GRE (</a:t>
            </a:r>
            <a:r>
              <a:rPr lang="es-ES" sz="1800" b="1" dirty="0" err="1">
                <a:solidFill>
                  <a:schemeClr val="accent6">
                    <a:lumMod val="75000"/>
                  </a:schemeClr>
                </a:solidFill>
                <a:latin typeface="Arial" pitchFamily="34" charset="0"/>
                <a:cs typeface="Arial" pitchFamily="34" charset="0"/>
              </a:rPr>
              <a:t>Generic</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Routing</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Encapsulation</a:t>
            </a:r>
            <a:r>
              <a:rPr lang="es-ES" sz="1800" b="1" dirty="0">
                <a:solidFill>
                  <a:schemeClr val="accent6">
                    <a:lumMod val="75000"/>
                  </a:schemeClr>
                </a:solidFill>
                <a:latin typeface="Arial" pitchFamily="34" charset="0"/>
                <a:cs typeface="Arial" pitchFamily="34" charset="0"/>
              </a:rPr>
              <a:t> / Encapsulación de enrutamiento genérico)</a:t>
            </a:r>
            <a:r>
              <a:rPr lang="es-ES" sz="1800" dirty="0">
                <a:latin typeface="Arial" pitchFamily="34" charset="0"/>
                <a:cs typeface="Arial" pitchFamily="34" charset="0"/>
              </a:rPr>
              <a:t> crea túneles como IPsec, sin embargo, </a:t>
            </a:r>
            <a:r>
              <a:rPr lang="es-ES" sz="1800" b="1" dirty="0">
                <a:solidFill>
                  <a:schemeClr val="accent5">
                    <a:lumMod val="75000"/>
                  </a:schemeClr>
                </a:solidFill>
                <a:latin typeface="Arial" pitchFamily="34" charset="0"/>
                <a:cs typeface="Arial" pitchFamily="34" charset="0"/>
              </a:rPr>
              <a:t>no cifra el paquete original</a:t>
            </a:r>
            <a:r>
              <a:rPr lang="es-ES" sz="1800" dirty="0">
                <a:latin typeface="Arial" pitchFamily="34" charset="0"/>
                <a:cs typeface="Arial" pitchFamily="34" charset="0"/>
              </a:rPr>
              <a:t>, por lo que no es seguro.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tiene la ventaja de poder encapsular una amplia variedad de protocolos de capa 3.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Para obtener la flexibilidad de GRE con la seguridad de IPsec, se puede utilizar </a:t>
            </a:r>
            <a:r>
              <a:rPr lang="es-ES" sz="1800" b="1" dirty="0">
                <a:solidFill>
                  <a:schemeClr val="accent6">
                    <a:lumMod val="75000"/>
                  </a:schemeClr>
                </a:solidFill>
                <a:latin typeface="Arial" pitchFamily="34" charset="0"/>
                <a:cs typeface="Arial" pitchFamily="34" charset="0"/>
              </a:rPr>
              <a:t>GRE sobre IPsec</a:t>
            </a:r>
            <a:r>
              <a:rPr lang="es-ES" sz="1800" dirty="0">
                <a:latin typeface="Arial" pitchFamily="34" charset="0"/>
                <a:cs typeface="Arial" pitchFamily="34" charset="0"/>
              </a:rPr>
              <a:t>.</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GRE sobre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2" name="Imagen 1">
            <a:extLst>
              <a:ext uri="{FF2B5EF4-FFF2-40B4-BE49-F238E27FC236}">
                <a16:creationId xmlns:a16="http://schemas.microsoft.com/office/drawing/2014/main" id="{F68559A9-BB1B-B3EF-D704-551639BFE46B}"/>
              </a:ext>
            </a:extLst>
          </p:cNvPr>
          <p:cNvPicPr>
            <a:picLocks noChangeAspect="1"/>
          </p:cNvPicPr>
          <p:nvPr/>
        </p:nvPicPr>
        <p:blipFill>
          <a:blip r:embed="rId2"/>
          <a:stretch>
            <a:fillRect/>
          </a:stretch>
        </p:blipFill>
        <p:spPr>
          <a:xfrm>
            <a:off x="1490152" y="4293096"/>
            <a:ext cx="4667250" cy="866775"/>
          </a:xfrm>
          <a:prstGeom prst="rect">
            <a:avLst/>
          </a:prstGeom>
        </p:spPr>
      </p:pic>
      <p:sp>
        <p:nvSpPr>
          <p:cNvPr id="3" name="Flecha: hacia abajo 2">
            <a:extLst>
              <a:ext uri="{FF2B5EF4-FFF2-40B4-BE49-F238E27FC236}">
                <a16:creationId xmlns:a16="http://schemas.microsoft.com/office/drawing/2014/main" id="{A7AD6E72-8DDB-7628-5E4C-4F1DE086F7CF}"/>
              </a:ext>
            </a:extLst>
          </p:cNvPr>
          <p:cNvSpPr/>
          <p:nvPr/>
        </p:nvSpPr>
        <p:spPr>
          <a:xfrm>
            <a:off x="4565195" y="5265881"/>
            <a:ext cx="288032" cy="30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03137241-C5BC-0B31-DE34-35FACB8BCF5A}"/>
              </a:ext>
            </a:extLst>
          </p:cNvPr>
          <p:cNvPicPr>
            <a:picLocks noChangeAspect="1"/>
          </p:cNvPicPr>
          <p:nvPr/>
        </p:nvPicPr>
        <p:blipFill>
          <a:blip r:embed="rId3"/>
          <a:stretch>
            <a:fillRect/>
          </a:stretch>
        </p:blipFill>
        <p:spPr>
          <a:xfrm>
            <a:off x="1475656" y="5673441"/>
            <a:ext cx="6696743" cy="848255"/>
          </a:xfrm>
          <a:prstGeom prst="rect">
            <a:avLst/>
          </a:prstGeom>
        </p:spPr>
      </p:pic>
    </p:spTree>
    <p:extLst>
      <p:ext uri="{BB962C8B-B14F-4D97-AF65-F5344CB8AC3E}">
        <p14:creationId xmlns:p14="http://schemas.microsoft.com/office/powerpoint/2010/main" val="19712320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1DF91F20-B96F-4F77-AC3E-2CDD3BAA1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8" name="Rectangle 3097">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63" y="-1"/>
            <a:ext cx="608347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0" name="Rectangle 3099">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13540" y="556079"/>
            <a:ext cx="6858004" cy="5745847"/>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2" name="Rectangle 3101">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9" y="-1"/>
            <a:ext cx="6088748" cy="6858000"/>
          </a:xfrm>
          <a:prstGeom prst="rect">
            <a:avLst/>
          </a:prstGeom>
          <a:gradFill>
            <a:gsLst>
              <a:gs pos="14000">
                <a:schemeClr val="accent1">
                  <a:alpha val="0"/>
                </a:schemeClr>
              </a:gs>
              <a:gs pos="100000">
                <a:srgbClr val="000000">
                  <a:alpha val="82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4" name="Oval 3103">
            <a:extLst>
              <a:ext uri="{FF2B5EF4-FFF2-40B4-BE49-F238E27FC236}">
                <a16:creationId xmlns:a16="http://schemas.microsoft.com/office/drawing/2014/main" id="{87B6A113-58CD-406C-BCE4-6E1F1F2BE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49520">
            <a:off x="1301556" y="1609025"/>
            <a:ext cx="5005754" cy="3754316"/>
          </a:xfrm>
          <a:prstGeom prst="ellipse">
            <a:avLst/>
          </a:prstGeom>
          <a:gradFill>
            <a:gsLst>
              <a:gs pos="17000">
                <a:schemeClr val="accent1">
                  <a:lumMod val="75000"/>
                  <a:alpha val="0"/>
                </a:schemeClr>
              </a:gs>
              <a:gs pos="82000">
                <a:srgbClr val="000000">
                  <a:alpha val="24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Text Box 6"/>
          <p:cNvSpPr txBox="1">
            <a:spLocks noChangeArrowheads="1"/>
          </p:cNvSpPr>
          <p:nvPr/>
        </p:nvSpPr>
        <p:spPr bwMode="auto">
          <a:xfrm>
            <a:off x="758961" y="857251"/>
            <a:ext cx="4664686" cy="31601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4200" b="1" kern="1200">
                <a:solidFill>
                  <a:srgbClr val="FFFFFF"/>
                </a:solidFill>
                <a:effectLst>
                  <a:outerShdw blurRad="38100" dist="38100" dir="2700000" algn="tl">
                    <a:srgbClr val="C0C0C0"/>
                  </a:outerShdw>
                </a:effectLst>
                <a:latin typeface="+mj-lt"/>
                <a:ea typeface="+mj-ea"/>
                <a:cs typeface="+mj-cs"/>
              </a:rPr>
              <a:t>Introducción a las VPNs</a:t>
            </a:r>
          </a:p>
        </p:txBody>
      </p:sp>
      <p:sp>
        <p:nvSpPr>
          <p:cNvPr id="3106" name="Rectangle 3105">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5638" y="4354178"/>
            <a:ext cx="6088747" cy="2503817"/>
          </a:xfrm>
          <a:prstGeom prst="rect">
            <a:avLst/>
          </a:prstGeom>
          <a:gradFill>
            <a:gsLst>
              <a:gs pos="0">
                <a:schemeClr val="accent1">
                  <a:lumMod val="75000"/>
                  <a:alpha val="33000"/>
                </a:schemeClr>
              </a:gs>
              <a:gs pos="83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Imagen 2" descr="Interfaz de usuario gráfica, Diagrama&#10;&#10;Descripción generada automáticamente con confianza media">
            <a:extLst>
              <a:ext uri="{FF2B5EF4-FFF2-40B4-BE49-F238E27FC236}">
                <a16:creationId xmlns:a16="http://schemas.microsoft.com/office/drawing/2014/main" id="{C589AA3B-D155-9016-470C-0AB583C744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735" y="2201119"/>
            <a:ext cx="2380365" cy="2455761"/>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9023" y="1268760"/>
            <a:ext cx="8379441"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El paquete original será encapsulado por un </a:t>
            </a:r>
            <a:r>
              <a:rPr lang="es-ES" sz="1800" b="1" dirty="0">
                <a:solidFill>
                  <a:schemeClr val="accent6">
                    <a:lumMod val="75000"/>
                  </a:schemeClr>
                </a:solidFill>
                <a:latin typeface="Arial" pitchFamily="34" charset="0"/>
                <a:cs typeface="Arial" pitchFamily="34" charset="0"/>
              </a:rPr>
              <a:t>encabezado GRE </a:t>
            </a:r>
            <a:r>
              <a:rPr lang="es-ES" sz="1800" dirty="0">
                <a:latin typeface="Arial" pitchFamily="34" charset="0"/>
                <a:cs typeface="Arial" pitchFamily="34" charset="0"/>
              </a:rPr>
              <a:t>y un </a:t>
            </a:r>
            <a:r>
              <a:rPr lang="es-ES" sz="1800" b="1" dirty="0">
                <a:solidFill>
                  <a:schemeClr val="accent6">
                    <a:lumMod val="75000"/>
                  </a:schemeClr>
                </a:solidFill>
                <a:latin typeface="Arial" pitchFamily="34" charset="0"/>
                <a:cs typeface="Arial" pitchFamily="34" charset="0"/>
              </a:rPr>
              <a:t>nuevo encabezado IP</a:t>
            </a:r>
            <a:r>
              <a:rPr lang="es-ES" sz="1800" dirty="0">
                <a:latin typeface="Arial" pitchFamily="34" charset="0"/>
                <a:cs typeface="Arial" pitchFamily="34" charset="0"/>
              </a:rPr>
              <a:t>, y luego el paquete GRE será encriptado y encapsulado dentro de un encabezado IPsec VPN y un nuevo encabezado IP. </a:t>
            </a:r>
          </a:p>
          <a:p>
            <a:pPr marL="342900" indent="-342900" algn="just">
              <a:lnSpc>
                <a:spcPct val="150000"/>
              </a:lnSpc>
              <a:buFont typeface="+mj-lt"/>
              <a:buAutoNum type="arabicPeriod"/>
            </a:pPr>
            <a:r>
              <a:rPr lang="es-ES" sz="1800" dirty="0">
                <a:latin typeface="Arial" pitchFamily="34" charset="0"/>
                <a:cs typeface="Arial" pitchFamily="34" charset="0"/>
              </a:rPr>
              <a:t>Aquí está el paquete IP original.</a:t>
            </a:r>
          </a:p>
          <a:p>
            <a:pPr marL="342900" indent="-342900" algn="just">
              <a:lnSpc>
                <a:spcPct val="150000"/>
              </a:lnSpc>
              <a:buFont typeface="+mj-lt"/>
              <a:buAutoNum type="arabicPeriod"/>
            </a:pPr>
            <a:r>
              <a:rPr lang="es-ES" sz="1800" dirty="0">
                <a:latin typeface="Arial" pitchFamily="34" charset="0"/>
                <a:cs typeface="Arial" pitchFamily="34" charset="0"/>
              </a:rPr>
              <a:t>Se le agrega un encabezado GRE y un nuevo encabezado IP.</a:t>
            </a:r>
          </a:p>
          <a:p>
            <a:pPr marL="342900" indent="-342900" algn="just">
              <a:lnSpc>
                <a:spcPct val="150000"/>
              </a:lnSpc>
              <a:buFont typeface="+mj-lt"/>
              <a:buAutoNum type="arabicPeriod"/>
            </a:pPr>
            <a:r>
              <a:rPr lang="es-ES" sz="1800" dirty="0">
                <a:latin typeface="Arial" pitchFamily="34" charset="0"/>
                <a:cs typeface="Arial" pitchFamily="34" charset="0"/>
              </a:rPr>
              <a:t>Luego, este nuevo paquete se cifra y se agregan un encabezado IPsec y un nuevo encabezado IP. </a:t>
            </a:r>
            <a:r>
              <a:rPr lang="es-ES" sz="1800" b="1" dirty="0">
                <a:solidFill>
                  <a:schemeClr val="accent6">
                    <a:lumMod val="75000"/>
                  </a:schemeClr>
                </a:solidFill>
                <a:latin typeface="Arial" pitchFamily="34" charset="0"/>
                <a:cs typeface="Arial" pitchFamily="34" charset="0"/>
              </a:rPr>
              <a:t>Hemos combinado GRE con IPsec</a:t>
            </a:r>
            <a:r>
              <a:rPr lang="es-ES"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endParaRPr lang="es-ES" sz="1800" dirty="0">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GRE sobre IPsec</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3" name="Imagen 2">
            <a:extLst>
              <a:ext uri="{FF2B5EF4-FFF2-40B4-BE49-F238E27FC236}">
                <a16:creationId xmlns:a16="http://schemas.microsoft.com/office/drawing/2014/main" id="{54385306-7B4E-8FCD-A339-91F49974E199}"/>
              </a:ext>
            </a:extLst>
          </p:cNvPr>
          <p:cNvPicPr>
            <a:picLocks noChangeAspect="1"/>
          </p:cNvPicPr>
          <p:nvPr/>
        </p:nvPicPr>
        <p:blipFill>
          <a:blip r:embed="rId2"/>
          <a:stretch>
            <a:fillRect/>
          </a:stretch>
        </p:blipFill>
        <p:spPr>
          <a:xfrm>
            <a:off x="827584" y="4412448"/>
            <a:ext cx="4667250" cy="866775"/>
          </a:xfrm>
          <a:prstGeom prst="rect">
            <a:avLst/>
          </a:prstGeom>
        </p:spPr>
      </p:pic>
      <p:sp>
        <p:nvSpPr>
          <p:cNvPr id="7" name="Flecha: hacia abajo 6">
            <a:extLst>
              <a:ext uri="{FF2B5EF4-FFF2-40B4-BE49-F238E27FC236}">
                <a16:creationId xmlns:a16="http://schemas.microsoft.com/office/drawing/2014/main" id="{C8AF6A8D-CF8B-7A83-13C0-CFF6287C7DAE}"/>
              </a:ext>
            </a:extLst>
          </p:cNvPr>
          <p:cNvSpPr/>
          <p:nvPr/>
        </p:nvSpPr>
        <p:spPr>
          <a:xfrm>
            <a:off x="3902627" y="5385233"/>
            <a:ext cx="288032" cy="3015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9" name="Imagen 8">
            <a:extLst>
              <a:ext uri="{FF2B5EF4-FFF2-40B4-BE49-F238E27FC236}">
                <a16:creationId xmlns:a16="http://schemas.microsoft.com/office/drawing/2014/main" id="{0EBCDF3A-55CB-1100-E7D9-19CB51773230}"/>
              </a:ext>
            </a:extLst>
          </p:cNvPr>
          <p:cNvPicPr>
            <a:picLocks noChangeAspect="1"/>
          </p:cNvPicPr>
          <p:nvPr/>
        </p:nvPicPr>
        <p:blipFill>
          <a:blip r:embed="rId3"/>
          <a:stretch>
            <a:fillRect/>
          </a:stretch>
        </p:blipFill>
        <p:spPr>
          <a:xfrm>
            <a:off x="813088" y="5792793"/>
            <a:ext cx="6696743" cy="848255"/>
          </a:xfrm>
          <a:prstGeom prst="rect">
            <a:avLst/>
          </a:prstGeom>
        </p:spPr>
      </p:pic>
    </p:spTree>
    <p:extLst>
      <p:ext uri="{BB962C8B-B14F-4D97-AF65-F5344CB8AC3E}">
        <p14:creationId xmlns:p14="http://schemas.microsoft.com/office/powerpoint/2010/main" val="31267475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5585" y="1081001"/>
            <a:ext cx="3500311" cy="4004184"/>
          </a:xfrm>
        </p:spPr>
        <p:txBody>
          <a:bodyPr>
            <a:noAutofit/>
          </a:bodyPr>
          <a:lstStyle/>
          <a:p>
            <a:pPr marL="0" indent="0" algn="just">
              <a:lnSpc>
                <a:spcPct val="160000"/>
              </a:lnSpc>
              <a:spcBef>
                <a:spcPts val="0"/>
              </a:spcBef>
              <a:spcAft>
                <a:spcPts val="0"/>
              </a:spcAft>
              <a:buNone/>
            </a:pPr>
            <a:r>
              <a:rPr lang="es-ES" sz="1200" dirty="0">
                <a:latin typeface="Arial" panose="020B0604020202020204" pitchFamily="34" charset="0"/>
                <a:cs typeface="Arial" panose="020B0604020202020204" pitchFamily="34" charset="0"/>
              </a:rPr>
              <a:t>Se deben seguir cinco pasos para configurar un túnel GRE:</a:t>
            </a:r>
          </a:p>
          <a:p>
            <a:pPr marL="0" indent="0" algn="just">
              <a:lnSpc>
                <a:spcPct val="160000"/>
              </a:lnSpc>
              <a:spcBef>
                <a:spcPts val="0"/>
              </a:spcBef>
              <a:spcAft>
                <a:spcPts val="0"/>
              </a:spcAft>
              <a:buNone/>
            </a:pPr>
            <a:r>
              <a:rPr lang="es-ES" sz="1200" b="1" dirty="0">
                <a:latin typeface="Arial" panose="020B0604020202020204" pitchFamily="34" charset="0"/>
                <a:cs typeface="Arial" panose="020B0604020202020204" pitchFamily="34" charset="0"/>
              </a:rPr>
              <a:t>Paso 1:</a:t>
            </a:r>
            <a:r>
              <a:rPr lang="es-ES" sz="1200" dirty="0">
                <a:latin typeface="Arial" panose="020B0604020202020204" pitchFamily="34" charset="0"/>
                <a:cs typeface="Arial" panose="020B0604020202020204" pitchFamily="34" charset="0"/>
              </a:rPr>
              <a:t> Cree una interfaz de túnel con el comando </a:t>
            </a:r>
            <a:r>
              <a:rPr lang="es-ES" sz="1200" b="1" dirty="0">
                <a:solidFill>
                  <a:schemeClr val="accent6">
                    <a:lumMod val="75000"/>
                  </a:schemeClr>
                </a:solidFill>
                <a:latin typeface="Arial" panose="020B0604020202020204" pitchFamily="34" charset="0"/>
                <a:cs typeface="Arial" panose="020B0604020202020204" pitchFamily="34" charset="0"/>
              </a:rPr>
              <a:t>interface tunnel</a:t>
            </a:r>
            <a:r>
              <a:rPr lang="es-ES" sz="1200" dirty="0">
                <a:solidFill>
                  <a:schemeClr val="accent6">
                    <a:lumMod val="75000"/>
                  </a:schemeClr>
                </a:solidFill>
                <a:latin typeface="Arial" panose="020B0604020202020204" pitchFamily="34" charset="0"/>
                <a:cs typeface="Arial" panose="020B0604020202020204" pitchFamily="34" charset="0"/>
              </a:rPr>
              <a:t> </a:t>
            </a:r>
            <a:r>
              <a:rPr lang="es-ES" sz="1200" i="1" dirty="0">
                <a:latin typeface="Arial" panose="020B0604020202020204" pitchFamily="34" charset="0"/>
                <a:cs typeface="Arial" panose="020B0604020202020204" pitchFamily="34" charset="0"/>
              </a:rPr>
              <a:t>number</a:t>
            </a:r>
            <a:r>
              <a:rPr lang="es-ES" sz="1200" dirty="0">
                <a:latin typeface="Arial" panose="020B0604020202020204" pitchFamily="34" charset="0"/>
                <a:cs typeface="Arial" panose="020B0604020202020204" pitchFamily="34" charset="0"/>
              </a:rPr>
              <a:t>.</a:t>
            </a:r>
          </a:p>
          <a:p>
            <a:pPr marL="0" indent="0" algn="just">
              <a:lnSpc>
                <a:spcPct val="160000"/>
              </a:lnSpc>
              <a:spcBef>
                <a:spcPts val="0"/>
              </a:spcBef>
              <a:spcAft>
                <a:spcPts val="0"/>
              </a:spcAft>
              <a:buNone/>
            </a:pPr>
            <a:r>
              <a:rPr lang="es-ES" sz="1200" b="1" dirty="0">
                <a:latin typeface="Arial" panose="020B0604020202020204" pitchFamily="34" charset="0"/>
                <a:cs typeface="Arial" panose="020B0604020202020204" pitchFamily="34" charset="0"/>
              </a:rPr>
              <a:t>Paso 2. </a:t>
            </a:r>
            <a:r>
              <a:rPr lang="es-ES" sz="1200" dirty="0">
                <a:latin typeface="Arial" panose="020B0604020202020204" pitchFamily="34" charset="0"/>
                <a:cs typeface="Arial" panose="020B0604020202020204" pitchFamily="34" charset="0"/>
              </a:rPr>
              <a:t>Configure una </a:t>
            </a:r>
            <a:r>
              <a:rPr lang="es-ES" sz="1200" b="1" dirty="0">
                <a:solidFill>
                  <a:schemeClr val="accent6">
                    <a:lumMod val="75000"/>
                  </a:schemeClr>
                </a:solidFill>
                <a:latin typeface="Arial" panose="020B0604020202020204" pitchFamily="34" charset="0"/>
                <a:cs typeface="Arial" panose="020B0604020202020204" pitchFamily="34" charset="0"/>
              </a:rPr>
              <a:t>dirección IP para la interfaz de túnel</a:t>
            </a:r>
            <a:r>
              <a:rPr lang="es-ES" sz="1200" dirty="0">
                <a:latin typeface="Arial" panose="020B0604020202020204" pitchFamily="34" charset="0"/>
                <a:cs typeface="Arial" panose="020B0604020202020204" pitchFamily="34" charset="0"/>
              </a:rPr>
              <a:t>. (Generalmente una dirección privada).</a:t>
            </a:r>
          </a:p>
          <a:p>
            <a:pPr marL="0" indent="0" algn="just">
              <a:lnSpc>
                <a:spcPct val="160000"/>
              </a:lnSpc>
              <a:spcBef>
                <a:spcPts val="0"/>
              </a:spcBef>
              <a:spcAft>
                <a:spcPts val="0"/>
              </a:spcAft>
              <a:buNone/>
            </a:pPr>
            <a:r>
              <a:rPr lang="es-ES" sz="1200" b="1" dirty="0">
                <a:latin typeface="Arial" panose="020B0604020202020204" pitchFamily="34" charset="0"/>
                <a:cs typeface="Arial" panose="020B0604020202020204" pitchFamily="34" charset="0"/>
              </a:rPr>
              <a:t>Paso 3.</a:t>
            </a:r>
            <a:r>
              <a:rPr lang="es-ES" sz="1200" dirty="0">
                <a:latin typeface="Arial" panose="020B0604020202020204" pitchFamily="34" charset="0"/>
                <a:cs typeface="Arial" panose="020B0604020202020204" pitchFamily="34" charset="0"/>
              </a:rPr>
              <a:t> Especifique la </a:t>
            </a:r>
            <a:r>
              <a:rPr lang="es-ES" sz="1200" b="1" dirty="0">
                <a:solidFill>
                  <a:schemeClr val="accent6">
                    <a:lumMod val="75000"/>
                  </a:schemeClr>
                </a:solidFill>
                <a:latin typeface="Arial" panose="020B0604020202020204" pitchFamily="34" charset="0"/>
                <a:cs typeface="Arial" panose="020B0604020202020204" pitchFamily="34" charset="0"/>
              </a:rPr>
              <a:t>dirección IP de origen del túnel.</a:t>
            </a:r>
          </a:p>
          <a:p>
            <a:pPr marL="0" indent="0" algn="just">
              <a:lnSpc>
                <a:spcPct val="160000"/>
              </a:lnSpc>
              <a:spcBef>
                <a:spcPts val="0"/>
              </a:spcBef>
              <a:spcAft>
                <a:spcPts val="0"/>
              </a:spcAft>
              <a:buNone/>
            </a:pPr>
            <a:r>
              <a:rPr lang="es-ES" sz="1200" b="1" dirty="0">
                <a:latin typeface="Arial" panose="020B0604020202020204" pitchFamily="34" charset="0"/>
                <a:cs typeface="Arial" panose="020B0604020202020204" pitchFamily="34" charset="0"/>
              </a:rPr>
              <a:t>Paso 4. </a:t>
            </a:r>
            <a:r>
              <a:rPr lang="es-ES" sz="1200" dirty="0">
                <a:latin typeface="Arial" panose="020B0604020202020204" pitchFamily="34" charset="0"/>
                <a:cs typeface="Arial" panose="020B0604020202020204" pitchFamily="34" charset="0"/>
              </a:rPr>
              <a:t>Especifique la </a:t>
            </a:r>
            <a:r>
              <a:rPr lang="es-ES" sz="1200" b="1" dirty="0">
                <a:solidFill>
                  <a:schemeClr val="accent6">
                    <a:lumMod val="75000"/>
                  </a:schemeClr>
                </a:solidFill>
                <a:latin typeface="Arial" panose="020B0604020202020204" pitchFamily="34" charset="0"/>
                <a:cs typeface="Arial" panose="020B0604020202020204" pitchFamily="34" charset="0"/>
              </a:rPr>
              <a:t>dirección IP de destino del túnel.</a:t>
            </a:r>
          </a:p>
          <a:p>
            <a:pPr marL="0" indent="0" algn="just">
              <a:lnSpc>
                <a:spcPct val="160000"/>
              </a:lnSpc>
              <a:spcBef>
                <a:spcPts val="0"/>
              </a:spcBef>
              <a:spcAft>
                <a:spcPts val="0"/>
              </a:spcAft>
              <a:buNone/>
            </a:pPr>
            <a:r>
              <a:rPr lang="es-ES" sz="1200" dirty="0">
                <a:latin typeface="Arial" panose="020B0604020202020204" pitchFamily="34" charset="0"/>
                <a:cs typeface="Arial" panose="020B0604020202020204" pitchFamily="34" charset="0"/>
              </a:rPr>
              <a:t>Paso 5: (Optativo) Especifique el </a:t>
            </a:r>
            <a:r>
              <a:rPr lang="es-ES" sz="1200" b="1" dirty="0">
                <a:solidFill>
                  <a:schemeClr val="accent6">
                    <a:lumMod val="75000"/>
                  </a:schemeClr>
                </a:solidFill>
                <a:latin typeface="Arial" panose="020B0604020202020204" pitchFamily="34" charset="0"/>
                <a:cs typeface="Arial" panose="020B0604020202020204" pitchFamily="34" charset="0"/>
              </a:rPr>
              <a:t>modo de túnel GRE </a:t>
            </a:r>
            <a:r>
              <a:rPr lang="es-ES" sz="1200" dirty="0">
                <a:latin typeface="Arial" panose="020B0604020202020204" pitchFamily="34" charset="0"/>
                <a:cs typeface="Arial" panose="020B0604020202020204" pitchFamily="34" charset="0"/>
              </a:rPr>
              <a:t>como modo de interfaz de túnel.</a:t>
            </a:r>
          </a:p>
        </p:txBody>
      </p:sp>
      <p:pic>
        <p:nvPicPr>
          <p:cNvPr id="3" name="Picture 2" descr="Connecting Networks - Mozilla Firefox">
            <a:extLst>
              <a:ext uri="{FF2B5EF4-FFF2-40B4-BE49-F238E27FC236}">
                <a16:creationId xmlns:a16="http://schemas.microsoft.com/office/drawing/2014/main" id="{C069FA5A-0ECC-47A6-962F-D9F313AB0528}"/>
              </a:ext>
            </a:extLst>
          </p:cNvPr>
          <p:cNvPicPr>
            <a:picLocks noChangeAspect="1"/>
          </p:cNvPicPr>
          <p:nvPr/>
        </p:nvPicPr>
        <p:blipFill>
          <a:blip r:embed="rId3"/>
          <a:stretch>
            <a:fillRect/>
          </a:stretch>
        </p:blipFill>
        <p:spPr>
          <a:xfrm>
            <a:off x="3660377" y="1236543"/>
            <a:ext cx="5297089" cy="3168352"/>
          </a:xfrm>
          <a:prstGeom prst="rect">
            <a:avLst/>
          </a:prstGeom>
        </p:spPr>
      </p:pic>
      <p:pic>
        <p:nvPicPr>
          <p:cNvPr id="5" name="Picture 4" descr="Connecting Networks - Mozilla Firefox">
            <a:extLst>
              <a:ext uri="{FF2B5EF4-FFF2-40B4-BE49-F238E27FC236}">
                <a16:creationId xmlns:a16="http://schemas.microsoft.com/office/drawing/2014/main" id="{F6DFDE14-4392-487D-B497-C14FDD6639D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660377" y="4466295"/>
            <a:ext cx="5195193" cy="1155162"/>
          </a:xfrm>
          <a:prstGeom prst="rect">
            <a:avLst/>
          </a:prstGeom>
        </p:spPr>
      </p:pic>
      <p:sp>
        <p:nvSpPr>
          <p:cNvPr id="4" name="Text Box 6">
            <a:extLst>
              <a:ext uri="{FF2B5EF4-FFF2-40B4-BE49-F238E27FC236}">
                <a16:creationId xmlns:a16="http://schemas.microsoft.com/office/drawing/2014/main" id="{7D4F5930-0F71-212A-D6E7-E6AAEB136F19}"/>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Configuración de GRE</a:t>
            </a:r>
          </a:p>
          <a:p>
            <a:pPr algn="ctr"/>
            <a:r>
              <a:rPr lang="es-MX" sz="1800" b="1" dirty="0">
                <a:solidFill>
                  <a:schemeClr val="accent3">
                    <a:lumMod val="75000"/>
                  </a:schemeClr>
                </a:solidFill>
                <a:latin typeface="Dom Casual" charset="0"/>
                <a:ea typeface="+mj-ea"/>
                <a:cs typeface="+mj-cs"/>
              </a:rPr>
              <a:t>Implementación de GRE</a:t>
            </a:r>
            <a:endParaRPr lang="es-MX" sz="2800" b="1" dirty="0">
              <a:solidFill>
                <a:schemeClr val="accent3">
                  <a:lumMod val="75000"/>
                </a:schemeClr>
              </a:solidFill>
              <a:latin typeface="Dom Casual" charset="0"/>
              <a:ea typeface="+mj-ea"/>
              <a:cs typeface="+mj-cs"/>
            </a:endParaRPr>
          </a:p>
        </p:txBody>
      </p:sp>
      <p:sp>
        <p:nvSpPr>
          <p:cNvPr id="2" name="Rectangle 6">
            <a:extLst>
              <a:ext uri="{FF2B5EF4-FFF2-40B4-BE49-F238E27FC236}">
                <a16:creationId xmlns:a16="http://schemas.microsoft.com/office/drawing/2014/main" id="{87C86BCC-2C3A-B98A-5E1F-B7BE39FE63B8}"/>
              </a:ext>
            </a:extLst>
          </p:cNvPr>
          <p:cNvSpPr txBox="1">
            <a:spLocks noChangeArrowheads="1"/>
          </p:cNvSpPr>
          <p:nvPr/>
        </p:nvSpPr>
        <p:spPr bwMode="auto">
          <a:xfrm>
            <a:off x="135585" y="5776999"/>
            <a:ext cx="8612880" cy="53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rtlCol="0" anchor="t" anchorCtr="0" compatLnSpc="1">
            <a:prstTxWarp prst="textNoShape">
              <a:avLst/>
            </a:prstTxWarp>
            <a:noAutofit/>
          </a:bodyPr>
          <a:lstStyle>
            <a:lvl1pPr marL="169863" indent="-169863" algn="l" defTabSz="914400" rtl="0" eaLnBrk="1" latinLnBrk="0" hangingPunct="1">
              <a:lnSpc>
                <a:spcPct val="100000"/>
              </a:lnSpc>
              <a:spcBef>
                <a:spcPts val="600"/>
              </a:spcBef>
              <a:spcAft>
                <a:spcPts val="600"/>
              </a:spcAft>
              <a:buFont typeface="Wingdings" panose="05000000000000000000" pitchFamily="2" charset="2"/>
              <a:buChar char="§"/>
              <a:defRPr sz="3200" kern="1200">
                <a:solidFill>
                  <a:srgbClr val="000000"/>
                </a:solidFill>
                <a:latin typeface="+mn-lt"/>
                <a:ea typeface="+mn-ea"/>
                <a:cs typeface="+mn-cs"/>
              </a:defRPr>
            </a:lvl1pPr>
            <a:lvl2pPr marL="742950" indent="-285750" algn="l" defTabSz="914400" rtl="0" eaLnBrk="1" latinLnBrk="0" hangingPunct="1">
              <a:lnSpc>
                <a:spcPct val="100000"/>
              </a:lnSpc>
              <a:spcBef>
                <a:spcPts val="300"/>
              </a:spcBef>
              <a:spcAft>
                <a:spcPts val="300"/>
              </a:spcAft>
              <a:buFont typeface="Arial" pitchFamily="34" charset="0"/>
              <a:buChar char="–"/>
              <a:defRPr sz="2800" kern="1200">
                <a:solidFill>
                  <a:srgbClr val="000000"/>
                </a:solidFill>
                <a:latin typeface="+mn-lt"/>
                <a:ea typeface="+mn-ea"/>
                <a:cs typeface="+mn-cs"/>
              </a:defRPr>
            </a:lvl2pPr>
            <a:lvl3pPr marL="1143000" indent="-228600" algn="l" defTabSz="914400" rtl="0" eaLnBrk="1" latinLnBrk="0" hangingPunct="1">
              <a:lnSpc>
                <a:spcPct val="100000"/>
              </a:lnSpc>
              <a:spcBef>
                <a:spcPts val="300"/>
              </a:spcBef>
              <a:spcAft>
                <a:spcPts val="300"/>
              </a:spcAft>
              <a:buFont typeface="Arial" pitchFamily="34" charset="0"/>
              <a:buChar char="•"/>
              <a:defRPr sz="2400" kern="1200">
                <a:solidFill>
                  <a:srgbClr val="000000"/>
                </a:solidFill>
                <a:latin typeface="+mn-lt"/>
                <a:ea typeface="+mn-ea"/>
                <a:cs typeface="+mn-cs"/>
              </a:defRPr>
            </a:lvl3pPr>
            <a:lvl4pPr marL="1600200" indent="-228600" algn="l" defTabSz="914400" rtl="0" eaLnBrk="1" latinLnBrk="0" hangingPunct="1">
              <a:lnSpc>
                <a:spcPct val="100000"/>
              </a:lnSpc>
              <a:spcBef>
                <a:spcPts val="300"/>
              </a:spcBef>
              <a:spcAft>
                <a:spcPts val="300"/>
              </a:spcAft>
              <a:buFont typeface="Arial" pitchFamily="34" charset="0"/>
              <a:buChar char="–"/>
              <a:defRPr sz="2000" kern="1200">
                <a:solidFill>
                  <a:srgbClr val="000000"/>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60000"/>
              </a:lnSpc>
              <a:spcBef>
                <a:spcPts val="0"/>
              </a:spcBef>
              <a:spcAft>
                <a:spcPts val="0"/>
              </a:spcAft>
              <a:buFont typeface="Wingdings" panose="05000000000000000000" pitchFamily="2" charset="2"/>
              <a:buNone/>
            </a:pPr>
            <a:r>
              <a:rPr lang="es-ES" sz="1200" b="1" dirty="0">
                <a:latin typeface="Arial" panose="020B0604020202020204" pitchFamily="34" charset="0"/>
                <a:cs typeface="Arial" panose="020B0604020202020204" pitchFamily="34" charset="0"/>
              </a:rPr>
              <a:t>Nota</a:t>
            </a:r>
            <a:r>
              <a:rPr lang="es-ES" sz="1200" dirty="0">
                <a:latin typeface="Arial" panose="020B0604020202020204" pitchFamily="34" charset="0"/>
                <a:cs typeface="Arial" panose="020B0604020202020204" pitchFamily="34" charset="0"/>
              </a:rPr>
              <a:t>: Los comandos</a:t>
            </a:r>
            <a:r>
              <a:rPr lang="es-ES" sz="1200" b="1" dirty="0">
                <a:latin typeface="Arial" panose="020B0604020202020204" pitchFamily="34" charset="0"/>
                <a:cs typeface="Arial" panose="020B0604020202020204" pitchFamily="34" charset="0"/>
              </a:rPr>
              <a:t> </a:t>
            </a:r>
            <a:r>
              <a:rPr lang="es-ES" altLang="ja-JP" sz="1200" b="1" dirty="0" err="1">
                <a:latin typeface="Arial" panose="020B0604020202020204" pitchFamily="34" charset="0"/>
                <a:cs typeface="Arial" panose="020B0604020202020204" pitchFamily="34" charset="0"/>
              </a:rPr>
              <a:t>tunnel</a:t>
            </a:r>
            <a:r>
              <a:rPr lang="es-ES" altLang="ja-JP" sz="1200" b="1" dirty="0">
                <a:latin typeface="Arial" panose="020B0604020202020204" pitchFamily="34" charset="0"/>
                <a:cs typeface="Arial" panose="020B0604020202020204" pitchFamily="34" charset="0"/>
              </a:rPr>
              <a:t> </a:t>
            </a:r>
            <a:r>
              <a:rPr lang="es-ES" altLang="ja-JP" sz="1200" b="1" dirty="0" err="1">
                <a:latin typeface="Arial" panose="020B0604020202020204" pitchFamily="34" charset="0"/>
                <a:cs typeface="Arial" panose="020B0604020202020204" pitchFamily="34" charset="0"/>
              </a:rPr>
              <a:t>source</a:t>
            </a:r>
            <a:r>
              <a:rPr lang="es-ES" sz="1200" dirty="0">
                <a:latin typeface="Arial" panose="020B0604020202020204" pitchFamily="34" charset="0"/>
                <a:cs typeface="Arial" panose="020B0604020202020204" pitchFamily="34" charset="0"/>
              </a:rPr>
              <a:t> y </a:t>
            </a:r>
            <a:r>
              <a:rPr lang="es-ES" altLang="ja-JP" sz="1200" b="1" dirty="0" err="1">
                <a:latin typeface="Arial" panose="020B0604020202020204" pitchFamily="34" charset="0"/>
                <a:cs typeface="Arial" panose="020B0604020202020204" pitchFamily="34" charset="0"/>
              </a:rPr>
              <a:t>tunnel</a:t>
            </a:r>
            <a:r>
              <a:rPr lang="es-ES" altLang="ja-JP" sz="1200" b="1" dirty="0">
                <a:latin typeface="Arial" panose="020B0604020202020204" pitchFamily="34" charset="0"/>
                <a:cs typeface="Arial" panose="020B0604020202020204" pitchFamily="34" charset="0"/>
              </a:rPr>
              <a:t> </a:t>
            </a:r>
            <a:r>
              <a:rPr lang="es-ES" altLang="ja-JP" sz="1200" b="1" dirty="0" err="1">
                <a:latin typeface="Arial" panose="020B0604020202020204" pitchFamily="34" charset="0"/>
                <a:cs typeface="Arial" panose="020B0604020202020204" pitchFamily="34" charset="0"/>
              </a:rPr>
              <a:t>destination</a:t>
            </a:r>
            <a:r>
              <a:rPr lang="es-ES" sz="1200" b="1" dirty="0">
                <a:latin typeface="Arial" panose="020B0604020202020204" pitchFamily="34" charset="0"/>
                <a:cs typeface="Arial" panose="020B0604020202020204" pitchFamily="34" charset="0"/>
              </a:rPr>
              <a:t> </a:t>
            </a:r>
            <a:r>
              <a:rPr lang="es-ES" sz="1200" dirty="0">
                <a:latin typeface="Arial" panose="020B0604020202020204" pitchFamily="34" charset="0"/>
                <a:cs typeface="Arial" panose="020B0604020202020204" pitchFamily="34" charset="0"/>
              </a:rPr>
              <a:t>hacen referencia a las direcciones IP de las interfaces físicas configuradas previamente.</a:t>
            </a:r>
          </a:p>
        </p:txBody>
      </p:sp>
    </p:spTree>
    <p:extLst>
      <p:ext uri="{BB962C8B-B14F-4D97-AF65-F5344CB8AC3E}">
        <p14:creationId xmlns:p14="http://schemas.microsoft.com/office/powerpoint/2010/main" val="310272801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50471" y="1717572"/>
            <a:ext cx="4398833" cy="3939110"/>
          </a:xfrm>
        </p:spPr>
        <p:txBody>
          <a:bodyPr>
            <a:normAutofit/>
          </a:bodyPr>
          <a:lstStyle/>
          <a:p>
            <a:pPr marL="263525" indent="-263525">
              <a:lnSpc>
                <a:spcPts val="2500"/>
              </a:lnSpc>
            </a:pPr>
            <a:r>
              <a:rPr lang="es-ES" sz="1800" dirty="0">
                <a:latin typeface="Arial" panose="020B0604020202020204" pitchFamily="34" charset="0"/>
                <a:cs typeface="Arial" panose="020B0604020202020204" pitchFamily="34" charset="0"/>
              </a:rPr>
              <a:t>Utilice el comando </a:t>
            </a:r>
            <a:r>
              <a:rPr lang="es-ES" sz="1800" b="1" dirty="0">
                <a:solidFill>
                  <a:schemeClr val="accent6">
                    <a:lumMod val="75000"/>
                  </a:schemeClr>
                </a:solidFill>
                <a:latin typeface="Arial" panose="020B0604020202020204" pitchFamily="34" charset="0"/>
                <a:cs typeface="Arial" panose="020B0604020202020204" pitchFamily="34" charset="0"/>
              </a:rPr>
              <a:t>show </a:t>
            </a:r>
            <a:r>
              <a:rPr lang="es-ES" sz="1800" b="1" dirty="0" err="1">
                <a:solidFill>
                  <a:schemeClr val="accent6">
                    <a:lumMod val="75000"/>
                  </a:schemeClr>
                </a:solidFill>
                <a:latin typeface="Arial" panose="020B0604020202020204" pitchFamily="34" charset="0"/>
                <a:cs typeface="Arial" panose="020B0604020202020204" pitchFamily="34" charset="0"/>
              </a:rPr>
              <a:t>ip</a:t>
            </a:r>
            <a:r>
              <a:rPr lang="es-ES" sz="1800" b="1" dirty="0">
                <a:solidFill>
                  <a:schemeClr val="accent6">
                    <a:lumMod val="75000"/>
                  </a:schemeClr>
                </a:solidFill>
                <a:latin typeface="Arial" panose="020B0604020202020204" pitchFamily="34" charset="0"/>
                <a:cs typeface="Arial" panose="020B0604020202020204" pitchFamily="34" charset="0"/>
              </a:rPr>
              <a:t> interface </a:t>
            </a:r>
            <a:r>
              <a:rPr lang="es-ES" sz="1800" b="1" dirty="0" err="1">
                <a:solidFill>
                  <a:schemeClr val="accent6">
                    <a:lumMod val="75000"/>
                  </a:schemeClr>
                </a:solidFill>
                <a:latin typeface="Arial" panose="020B0604020202020204" pitchFamily="34" charset="0"/>
                <a:cs typeface="Arial" panose="020B0604020202020204" pitchFamily="34" charset="0"/>
              </a:rPr>
              <a:t>brief</a:t>
            </a:r>
            <a:r>
              <a:rPr lang="es-ES" sz="1800" dirty="0">
                <a:latin typeface="Arial" panose="020B0604020202020204" pitchFamily="34" charset="0"/>
                <a:cs typeface="Arial" panose="020B0604020202020204" pitchFamily="34" charset="0"/>
              </a:rPr>
              <a:t> para verificar que la interfaz de túnel esté activa.</a:t>
            </a:r>
          </a:p>
          <a:p>
            <a:pPr marL="263525" indent="-263525">
              <a:lnSpc>
                <a:spcPts val="2500"/>
              </a:lnSpc>
            </a:pPr>
            <a:r>
              <a:rPr lang="es-ES" sz="1800" dirty="0">
                <a:latin typeface="Arial" panose="020B0604020202020204" pitchFamily="34" charset="0"/>
                <a:cs typeface="Arial" panose="020B0604020202020204" pitchFamily="34" charset="0"/>
              </a:rPr>
              <a:t>Utilice el comando </a:t>
            </a:r>
            <a:r>
              <a:rPr lang="es-ES" altLang="ja-JP" sz="1800" b="1" dirty="0">
                <a:solidFill>
                  <a:schemeClr val="accent6">
                    <a:lumMod val="75000"/>
                  </a:schemeClr>
                </a:solidFill>
                <a:latin typeface="Arial" panose="020B0604020202020204" pitchFamily="34" charset="0"/>
                <a:cs typeface="Arial" panose="020B0604020202020204" pitchFamily="34" charset="0"/>
              </a:rPr>
              <a:t>show Interface tunnel </a:t>
            </a:r>
            <a:r>
              <a:rPr lang="es-ES" sz="1800" dirty="0">
                <a:latin typeface="Arial" panose="020B0604020202020204" pitchFamily="34" charset="0"/>
                <a:cs typeface="Arial" panose="020B0604020202020204" pitchFamily="34" charset="0"/>
              </a:rPr>
              <a:t>para verificar el estado del túnel.</a:t>
            </a:r>
          </a:p>
          <a:p>
            <a:pPr marL="263525" indent="-263525">
              <a:lnSpc>
                <a:spcPts val="2500"/>
              </a:lnSpc>
            </a:pPr>
            <a:r>
              <a:rPr lang="es-ES" sz="1800" dirty="0">
                <a:latin typeface="Arial" panose="020B0604020202020204" pitchFamily="34" charset="0"/>
                <a:cs typeface="Arial" panose="020B0604020202020204" pitchFamily="34" charset="0"/>
              </a:rPr>
              <a:t>Utilice el comando </a:t>
            </a:r>
            <a:r>
              <a:rPr lang="es-ES" altLang="ja-JP" sz="1800" b="1" dirty="0">
                <a:solidFill>
                  <a:schemeClr val="accent6">
                    <a:lumMod val="75000"/>
                  </a:schemeClr>
                </a:solidFill>
                <a:latin typeface="Arial" panose="020B0604020202020204" pitchFamily="34" charset="0"/>
                <a:cs typeface="Arial" panose="020B0604020202020204" pitchFamily="34" charset="0"/>
              </a:rPr>
              <a:t>show ip ospf neighbor</a:t>
            </a:r>
            <a:r>
              <a:rPr lang="es-ES" sz="1800" dirty="0">
                <a:solidFill>
                  <a:schemeClr val="accent6">
                    <a:lumMod val="75000"/>
                  </a:schemeClr>
                </a:solidFill>
                <a:latin typeface="Arial" panose="020B0604020202020204" pitchFamily="34" charset="0"/>
                <a:cs typeface="Arial" panose="020B0604020202020204" pitchFamily="34" charset="0"/>
              </a:rPr>
              <a:t> </a:t>
            </a:r>
            <a:r>
              <a:rPr lang="es-ES" sz="1800" dirty="0">
                <a:latin typeface="Arial" panose="020B0604020202020204" pitchFamily="34" charset="0"/>
                <a:cs typeface="Arial" panose="020B0604020202020204" pitchFamily="34" charset="0"/>
              </a:rPr>
              <a:t>para verificar que se haya establecido una adyacencia de OSPF a través de la interfaz de túnel.</a:t>
            </a:r>
          </a:p>
        </p:txBody>
      </p:sp>
      <p:pic>
        <p:nvPicPr>
          <p:cNvPr id="2" name="Picture 1"/>
          <p:cNvPicPr>
            <a:picLocks noChangeAspect="1"/>
          </p:cNvPicPr>
          <p:nvPr/>
        </p:nvPicPr>
        <p:blipFill>
          <a:blip r:embed="rId3"/>
          <a:stretch>
            <a:fillRect/>
          </a:stretch>
        </p:blipFill>
        <p:spPr>
          <a:xfrm>
            <a:off x="4409909" y="1844824"/>
            <a:ext cx="4599295" cy="2287671"/>
          </a:xfrm>
          <a:prstGeom prst="rect">
            <a:avLst/>
          </a:prstGeom>
        </p:spPr>
      </p:pic>
      <p:pic>
        <p:nvPicPr>
          <p:cNvPr id="3" name="Picture 2"/>
          <p:cNvPicPr>
            <a:picLocks noChangeAspect="1"/>
          </p:cNvPicPr>
          <p:nvPr/>
        </p:nvPicPr>
        <p:blipFill>
          <a:blip r:embed="rId4"/>
          <a:stretch>
            <a:fillRect/>
          </a:stretch>
        </p:blipFill>
        <p:spPr>
          <a:xfrm>
            <a:off x="4409909" y="4162961"/>
            <a:ext cx="4612428" cy="917687"/>
          </a:xfrm>
          <a:prstGeom prst="rect">
            <a:avLst/>
          </a:prstGeom>
        </p:spPr>
      </p:pic>
      <p:sp>
        <p:nvSpPr>
          <p:cNvPr id="4" name="Text Box 6">
            <a:extLst>
              <a:ext uri="{FF2B5EF4-FFF2-40B4-BE49-F238E27FC236}">
                <a16:creationId xmlns:a16="http://schemas.microsoft.com/office/drawing/2014/main" id="{D7232BDD-C914-0F37-41CD-C84B7AB925BC}"/>
              </a:ext>
            </a:extLst>
          </p:cNvPr>
          <p:cNvSpPr txBox="1">
            <a:spLocks noChangeArrowheads="1"/>
          </p:cNvSpPr>
          <p:nvPr/>
        </p:nvSpPr>
        <p:spPr bwMode="auto">
          <a:xfrm>
            <a:off x="899592" y="317280"/>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Verificación de GRE</a:t>
            </a:r>
          </a:p>
          <a:p>
            <a:pPr algn="ctr"/>
            <a:r>
              <a:rPr lang="es-MX" sz="1800" b="1" dirty="0">
                <a:solidFill>
                  <a:schemeClr val="accent3">
                    <a:lumMod val="75000"/>
                  </a:schemeClr>
                </a:solidFill>
                <a:latin typeface="Dom Casual" charset="0"/>
                <a:ea typeface="+mj-ea"/>
                <a:cs typeface="+mj-cs"/>
              </a:rPr>
              <a:t>Implementación de GRE</a:t>
            </a:r>
            <a:endParaRPr lang="es-MX" sz="2800" b="1" dirty="0">
              <a:solidFill>
                <a:schemeClr val="accent3">
                  <a:lumMod val="75000"/>
                </a:schemeClr>
              </a:solidFill>
              <a:latin typeface="Dom Casual" charset="0"/>
              <a:ea typeface="+mj-ea"/>
              <a:cs typeface="+mj-cs"/>
            </a:endParaRPr>
          </a:p>
        </p:txBody>
      </p:sp>
    </p:spTree>
    <p:extLst>
      <p:ext uri="{BB962C8B-B14F-4D97-AF65-F5344CB8AC3E}">
        <p14:creationId xmlns:p14="http://schemas.microsoft.com/office/powerpoint/2010/main" val="20119648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336136" y="1336710"/>
            <a:ext cx="68580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88181" y="1092216"/>
            <a:ext cx="6346209"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833933" y="3515977"/>
            <a:ext cx="2501979"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Rectangle 3090">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76002" y="1496845"/>
            <a:ext cx="68580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3" name="Oval 3092">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277" y="1668285"/>
            <a:ext cx="4318303"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8" name="Text Box 6"/>
          <p:cNvSpPr txBox="1">
            <a:spLocks noChangeArrowheads="1"/>
          </p:cNvSpPr>
          <p:nvPr/>
        </p:nvSpPr>
        <p:spPr bwMode="auto">
          <a:xfrm>
            <a:off x="495031" y="891652"/>
            <a:ext cx="3309016" cy="303072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b">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VPNs de </a:t>
            </a:r>
            <a:r>
              <a:rPr lang="en-US" sz="3500" b="1" kern="1200" dirty="0" err="1">
                <a:solidFill>
                  <a:srgbClr val="FFFFFF"/>
                </a:solidFill>
                <a:effectLst>
                  <a:outerShdw blurRad="38100" dist="38100" dir="2700000" algn="tl">
                    <a:srgbClr val="C0C0C0"/>
                  </a:outerShdw>
                </a:effectLst>
                <a:latin typeface="+mj-lt"/>
                <a:ea typeface="+mj-ea"/>
                <a:cs typeface="+mj-cs"/>
              </a:rPr>
              <a:t>acceso</a:t>
            </a:r>
            <a:r>
              <a:rPr lang="en-US" sz="3500" b="1" kern="1200" dirty="0">
                <a:solidFill>
                  <a:srgbClr val="FFFFFF"/>
                </a:solidFill>
                <a:effectLst>
                  <a:outerShdw blurRad="38100" dist="38100" dir="2700000" algn="tl">
                    <a:srgbClr val="C0C0C0"/>
                  </a:outerShdw>
                </a:effectLst>
                <a:latin typeface="+mj-lt"/>
                <a:ea typeface="+mj-ea"/>
                <a:cs typeface="+mj-cs"/>
              </a:rPr>
              <a:t> </a:t>
            </a:r>
            <a:r>
              <a:rPr lang="en-US" sz="3500" b="1" kern="1200" dirty="0" err="1">
                <a:solidFill>
                  <a:srgbClr val="FFFFFF"/>
                </a:solidFill>
                <a:effectLst>
                  <a:outerShdw blurRad="38100" dist="38100" dir="2700000" algn="tl">
                    <a:srgbClr val="C0C0C0"/>
                  </a:outerShdw>
                </a:effectLst>
                <a:latin typeface="+mj-lt"/>
                <a:ea typeface="+mj-ea"/>
                <a:cs typeface="+mj-cs"/>
              </a:rPr>
              <a:t>remoto</a:t>
            </a:r>
            <a:endParaRPr lang="en-US" sz="3500" b="1" kern="1200" dirty="0">
              <a:solidFill>
                <a:srgbClr val="FFFFFF"/>
              </a:solidFill>
              <a:effectLst>
                <a:outerShdw blurRad="38100" dist="38100" dir="2700000" algn="tl">
                  <a:srgbClr val="C0C0C0"/>
                </a:outerShdw>
              </a:effectLst>
              <a:latin typeface="+mj-lt"/>
              <a:ea typeface="+mj-ea"/>
              <a:cs typeface="+mj-cs"/>
            </a:endParaRPr>
          </a:p>
          <a:p>
            <a:pPr algn="r">
              <a:lnSpc>
                <a:spcPct val="90000"/>
              </a:lnSpc>
              <a:spcBef>
                <a:spcPct val="0"/>
              </a:spcBef>
              <a:spcAft>
                <a:spcPts val="600"/>
              </a:spcAft>
            </a:pP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3" name="Imagen 2" descr="Interfaz de usuario gráfica, Diagrama&#10;&#10;Descripción generada automáticamente con confianza media">
            <a:extLst>
              <a:ext uri="{FF2B5EF4-FFF2-40B4-BE49-F238E27FC236}">
                <a16:creationId xmlns:a16="http://schemas.microsoft.com/office/drawing/2014/main" id="{C589AA3B-D155-9016-470C-0AB583C744BE}"/>
              </a:ext>
            </a:extLst>
          </p:cNvPr>
          <p:cNvPicPr>
            <a:picLocks noChangeAspect="1"/>
          </p:cNvPicPr>
          <p:nvPr/>
        </p:nvPicPr>
        <p:blipFill rotWithShape="1">
          <a:blip r:embed="rId2">
            <a:extLst>
              <a:ext uri="{28A0092B-C50C-407E-A947-70E740481C1C}">
                <a14:useLocalDpi xmlns:a14="http://schemas.microsoft.com/office/drawing/2010/main" val="0"/>
              </a:ext>
            </a:extLst>
          </a:blip>
          <a:srcRect l="18566" r="13977" b="-2"/>
          <a:stretch/>
        </p:blipFill>
        <p:spPr>
          <a:xfrm>
            <a:off x="4746549" y="457199"/>
            <a:ext cx="3857141" cy="5899152"/>
          </a:xfrm>
          <a:prstGeom prst="rect">
            <a:avLst/>
          </a:prstGeom>
        </p:spPr>
      </p:pic>
    </p:spTree>
    <p:extLst>
      <p:ext uri="{BB962C8B-B14F-4D97-AF65-F5344CB8AC3E}">
        <p14:creationId xmlns:p14="http://schemas.microsoft.com/office/powerpoint/2010/main" val="257932368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394822" y="1196752"/>
            <a:ext cx="8354356" cy="3435727"/>
          </a:xfrm>
        </p:spPr>
        <p:txBody>
          <a:bodyPr>
            <a:noAutofit/>
          </a:bodyPr>
          <a:lstStyle/>
          <a:p>
            <a:pPr marL="355600" indent="-355600" algn="just">
              <a:lnSpc>
                <a:spcPts val="2500"/>
              </a:lnSpc>
              <a:buFont typeface="Arial" panose="020B0604020202020204" pitchFamily="34" charset="0"/>
              <a:buChar char="•"/>
            </a:pPr>
            <a:r>
              <a:rPr lang="es-ES" sz="1800" dirty="0">
                <a:latin typeface="Arial" panose="020B0604020202020204" pitchFamily="34" charset="0"/>
                <a:cs typeface="Arial" panose="020B0604020202020204" pitchFamily="34" charset="0"/>
              </a:rPr>
              <a:t>Una VPN de acceso remoto satisface las necesidades de los </a:t>
            </a:r>
            <a:r>
              <a:rPr lang="es-ES" sz="1800" b="1" dirty="0">
                <a:solidFill>
                  <a:schemeClr val="accent6">
                    <a:lumMod val="75000"/>
                  </a:schemeClr>
                </a:solidFill>
                <a:latin typeface="Arial" panose="020B0604020202020204" pitchFamily="34" charset="0"/>
                <a:cs typeface="Arial" panose="020B0604020202020204" pitchFamily="34" charset="0"/>
              </a:rPr>
              <a:t>empleados a distancia </a:t>
            </a:r>
            <a:r>
              <a:rPr lang="es-ES" sz="1800" dirty="0">
                <a:latin typeface="Arial" panose="020B0604020202020204" pitchFamily="34" charset="0"/>
                <a:cs typeface="Arial" panose="020B0604020202020204" pitchFamily="34" charset="0"/>
              </a:rPr>
              <a:t>y los </a:t>
            </a:r>
            <a:r>
              <a:rPr lang="es-ES" sz="1800" b="1" dirty="0">
                <a:solidFill>
                  <a:schemeClr val="accent6">
                    <a:lumMod val="75000"/>
                  </a:schemeClr>
                </a:solidFill>
                <a:latin typeface="Arial" panose="020B0604020202020204" pitchFamily="34" charset="0"/>
                <a:cs typeface="Arial" panose="020B0604020202020204" pitchFamily="34" charset="0"/>
              </a:rPr>
              <a:t>usuarios móviles</a:t>
            </a:r>
            <a:r>
              <a:rPr lang="es-ES" sz="1800" dirty="0">
                <a:latin typeface="Arial" panose="020B0604020202020204" pitchFamily="34" charset="0"/>
                <a:cs typeface="Arial" panose="020B0604020202020204" pitchFamily="34" charset="0"/>
              </a:rPr>
              <a:t>.</a:t>
            </a:r>
          </a:p>
          <a:p>
            <a:pPr marL="355600" indent="-355600" algn="just">
              <a:lnSpc>
                <a:spcPts val="2500"/>
              </a:lnSpc>
              <a:buFont typeface="Arial" panose="020B0604020202020204" pitchFamily="34" charset="0"/>
              <a:buChar char="•"/>
            </a:pPr>
            <a:r>
              <a:rPr lang="es-ES" sz="1800" dirty="0">
                <a:latin typeface="Arial" panose="020B0604020202020204" pitchFamily="34" charset="0"/>
                <a:cs typeface="Arial" panose="020B0604020202020204" pitchFamily="34" charset="0"/>
              </a:rPr>
              <a:t>Permite el intercambio dinámico de información y puede habilitarse y deshabilitarse. </a:t>
            </a:r>
          </a:p>
          <a:p>
            <a:pPr marL="355600" indent="-355600" algn="just">
              <a:lnSpc>
                <a:spcPts val="2500"/>
              </a:lnSpc>
              <a:buFont typeface="Arial" panose="020B0604020202020204" pitchFamily="34" charset="0"/>
              <a:buChar char="•"/>
            </a:pPr>
            <a:r>
              <a:rPr lang="es-ES" sz="1800" dirty="0">
                <a:latin typeface="Arial" panose="020B0604020202020204" pitchFamily="34" charset="0"/>
                <a:cs typeface="Arial" panose="020B0604020202020204" pitchFamily="34" charset="0"/>
              </a:rPr>
              <a:t>Se utiliza para </a:t>
            </a:r>
            <a:r>
              <a:rPr lang="es-ES" sz="1800" b="1" dirty="0">
                <a:solidFill>
                  <a:schemeClr val="accent6">
                    <a:lumMod val="75000"/>
                  </a:schemeClr>
                </a:solidFill>
                <a:latin typeface="Arial" panose="020B0604020202020204" pitchFamily="34" charset="0"/>
                <a:cs typeface="Arial" panose="020B0604020202020204" pitchFamily="34" charset="0"/>
              </a:rPr>
              <a:t>conectar hosts individuales que deben acceder a la red de su empresa de forma segura a través de Internet</a:t>
            </a:r>
            <a:r>
              <a:rPr lang="es-ES" sz="1800" dirty="0">
                <a:latin typeface="Arial" panose="020B0604020202020204" pitchFamily="34" charset="0"/>
                <a:cs typeface="Arial" panose="020B0604020202020204" pitchFamily="34" charset="0"/>
              </a:rPr>
              <a:t>.</a:t>
            </a:r>
          </a:p>
          <a:p>
            <a:pPr marL="355600" indent="-355600" algn="just">
              <a:lnSpc>
                <a:spcPts val="2500"/>
              </a:lnSpc>
              <a:buFont typeface="Arial" panose="020B0604020202020204" pitchFamily="34" charset="0"/>
              <a:buChar char="•"/>
            </a:pPr>
            <a:r>
              <a:rPr lang="es-ES" sz="1800" dirty="0">
                <a:latin typeface="Arial" panose="020B0604020202020204" pitchFamily="34" charset="0"/>
                <a:cs typeface="Arial" panose="020B0604020202020204" pitchFamily="34" charset="0"/>
              </a:rPr>
              <a:t>Quizás deba instalarse </a:t>
            </a:r>
            <a:r>
              <a:rPr lang="es-ES" sz="1800" b="1" dirty="0">
                <a:latin typeface="Arial" panose="020B0604020202020204" pitchFamily="34" charset="0"/>
                <a:cs typeface="Arial" panose="020B0604020202020204" pitchFamily="34" charset="0"/>
              </a:rPr>
              <a:t>software de cliente VPN </a:t>
            </a:r>
            <a:r>
              <a:rPr lang="es-ES" sz="1800" dirty="0">
                <a:latin typeface="Arial" panose="020B0604020202020204" pitchFamily="34" charset="0"/>
                <a:cs typeface="Arial" panose="020B0604020202020204" pitchFamily="34" charset="0"/>
              </a:rPr>
              <a:t>en el terminal del usuario móvil.</a:t>
            </a:r>
          </a:p>
        </p:txBody>
      </p:sp>
      <p:pic>
        <p:nvPicPr>
          <p:cNvPr id="3" name="Picture 2" descr="Connecting Networks - Mozilla Firefox">
            <a:extLst>
              <a:ext uri="{FF2B5EF4-FFF2-40B4-BE49-F238E27FC236}">
                <a16:creationId xmlns:a16="http://schemas.microsoft.com/office/drawing/2014/main" id="{04BDB6A0-5114-4F8C-ADC1-2BF3120B5CCD}"/>
              </a:ext>
            </a:extLst>
          </p:cNvPr>
          <p:cNvPicPr>
            <a:picLocks noChangeAspect="1"/>
          </p:cNvPicPr>
          <p:nvPr/>
        </p:nvPicPr>
        <p:blipFill>
          <a:blip r:embed="rId3"/>
          <a:stretch>
            <a:fillRect/>
          </a:stretch>
        </p:blipFill>
        <p:spPr>
          <a:xfrm>
            <a:off x="2411760" y="4293096"/>
            <a:ext cx="4810318" cy="2042403"/>
          </a:xfrm>
          <a:prstGeom prst="rect">
            <a:avLst/>
          </a:prstGeom>
        </p:spPr>
      </p:pic>
      <p:sp>
        <p:nvSpPr>
          <p:cNvPr id="4" name="Text Box 6">
            <a:extLst>
              <a:ext uri="{FF2B5EF4-FFF2-40B4-BE49-F238E27FC236}">
                <a16:creationId xmlns:a16="http://schemas.microsoft.com/office/drawing/2014/main" id="{BC4D4BE0-FB4D-F8BB-416B-C59FCAAF6FA0}"/>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spTree>
    <p:extLst>
      <p:ext uri="{BB962C8B-B14F-4D97-AF65-F5344CB8AC3E}">
        <p14:creationId xmlns:p14="http://schemas.microsoft.com/office/powerpoint/2010/main" val="46564779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229017"/>
            <a:ext cx="8600173" cy="26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Mientras que las </a:t>
            </a:r>
            <a:r>
              <a:rPr lang="es-ES" b="1" dirty="0">
                <a:solidFill>
                  <a:schemeClr val="accent6">
                    <a:lumMod val="75000"/>
                  </a:schemeClr>
                </a:solidFill>
                <a:latin typeface="Arial" pitchFamily="34" charset="0"/>
                <a:cs typeface="Arial" pitchFamily="34" charset="0"/>
              </a:rPr>
              <a:t>VPN de sitio a sitio </a:t>
            </a:r>
            <a:r>
              <a:rPr lang="es-ES" dirty="0">
                <a:latin typeface="Arial" pitchFamily="34" charset="0"/>
                <a:cs typeface="Arial" pitchFamily="34" charset="0"/>
              </a:rPr>
              <a:t>se utilizan para establecer una conexión punto a punto entre dos sitios a través de Internet, las </a:t>
            </a:r>
            <a:r>
              <a:rPr lang="es-ES" b="1" dirty="0">
                <a:solidFill>
                  <a:schemeClr val="accent6">
                    <a:lumMod val="75000"/>
                  </a:schemeClr>
                </a:solidFill>
                <a:latin typeface="Arial" pitchFamily="34" charset="0"/>
                <a:cs typeface="Arial" pitchFamily="34" charset="0"/>
              </a:rPr>
              <a:t>VPN de acceso remoto </a:t>
            </a:r>
            <a:r>
              <a:rPr lang="es-ES" dirty="0">
                <a:latin typeface="Arial" pitchFamily="34" charset="0"/>
                <a:cs typeface="Arial" pitchFamily="34" charset="0"/>
              </a:rPr>
              <a:t>se utiliza para permitir que los </a:t>
            </a:r>
            <a:r>
              <a:rPr lang="es-ES" b="1" dirty="0">
                <a:solidFill>
                  <a:schemeClr val="accent5">
                    <a:lumMod val="75000"/>
                  </a:schemeClr>
                </a:solidFill>
                <a:latin typeface="Arial" pitchFamily="34" charset="0"/>
                <a:cs typeface="Arial" pitchFamily="34" charset="0"/>
              </a:rPr>
              <a:t>dispositivos finales (PC, teléfonos móviles) accedan a los recursos internos de la empresa de forma segura a través de Internet</a:t>
            </a:r>
            <a:r>
              <a:rPr lang="es-ES" dirty="0">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Las </a:t>
            </a:r>
            <a:r>
              <a:rPr lang="es-ES" b="1" dirty="0">
                <a:latin typeface="Arial" pitchFamily="34" charset="0"/>
                <a:cs typeface="Arial" pitchFamily="34" charset="0"/>
              </a:rPr>
              <a:t>VPN de acceso remoto </a:t>
            </a:r>
            <a:r>
              <a:rPr lang="es-ES" dirty="0">
                <a:latin typeface="Arial" pitchFamily="34" charset="0"/>
                <a:cs typeface="Arial" pitchFamily="34" charset="0"/>
              </a:rPr>
              <a:t>suelen utilizar </a:t>
            </a:r>
            <a:r>
              <a:rPr lang="es-ES" b="1" dirty="0">
                <a:solidFill>
                  <a:schemeClr val="accent6">
                    <a:lumMod val="75000"/>
                  </a:schemeClr>
                </a:solidFill>
                <a:latin typeface="Arial" pitchFamily="34" charset="0"/>
                <a:cs typeface="Arial" pitchFamily="34" charset="0"/>
              </a:rPr>
              <a:t>TLS (</a:t>
            </a:r>
            <a:r>
              <a:rPr lang="es-ES" b="1" dirty="0" err="1">
                <a:solidFill>
                  <a:schemeClr val="accent6">
                    <a:lumMod val="75000"/>
                  </a:schemeClr>
                </a:solidFill>
                <a:latin typeface="Arial" pitchFamily="34" charset="0"/>
                <a:cs typeface="Arial" pitchFamily="34" charset="0"/>
              </a:rPr>
              <a:t>Transport</a:t>
            </a:r>
            <a:r>
              <a:rPr lang="es-ES" b="1" dirty="0">
                <a:solidFill>
                  <a:schemeClr val="accent6">
                    <a:lumMod val="75000"/>
                  </a:schemeClr>
                </a:solidFill>
                <a:latin typeface="Arial" pitchFamily="34" charset="0"/>
                <a:cs typeface="Arial" pitchFamily="34" charset="0"/>
              </a:rPr>
              <a:t> </a:t>
            </a:r>
            <a:r>
              <a:rPr lang="es-ES" b="1" dirty="0" err="1">
                <a:solidFill>
                  <a:schemeClr val="accent6">
                    <a:lumMod val="75000"/>
                  </a:schemeClr>
                </a:solidFill>
                <a:latin typeface="Arial" pitchFamily="34" charset="0"/>
                <a:cs typeface="Arial" pitchFamily="34" charset="0"/>
              </a:rPr>
              <a:t>Layer</a:t>
            </a:r>
            <a:r>
              <a:rPr lang="es-ES" b="1" dirty="0">
                <a:solidFill>
                  <a:schemeClr val="accent6">
                    <a:lumMod val="75000"/>
                  </a:schemeClr>
                </a:solidFill>
                <a:latin typeface="Arial" pitchFamily="34" charset="0"/>
                <a:cs typeface="Arial" pitchFamily="34" charset="0"/>
              </a:rPr>
              <a:t> Security) </a:t>
            </a:r>
            <a:r>
              <a:rPr lang="es-ES" dirty="0">
                <a:solidFill>
                  <a:schemeClr val="tx1">
                    <a:lumMod val="95000"/>
                    <a:lumOff val="5000"/>
                  </a:schemeClr>
                </a:solidFill>
                <a:latin typeface="Arial" pitchFamily="34" charset="0"/>
                <a:cs typeface="Arial" pitchFamily="34" charset="0"/>
              </a:rPr>
              <a:t>a diferencia de las </a:t>
            </a:r>
            <a:r>
              <a:rPr lang="es-ES" b="1" dirty="0">
                <a:solidFill>
                  <a:schemeClr val="tx1">
                    <a:lumMod val="95000"/>
                    <a:lumOff val="5000"/>
                  </a:schemeClr>
                </a:solidFill>
                <a:latin typeface="Arial" pitchFamily="34" charset="0"/>
                <a:cs typeface="Arial" pitchFamily="34" charset="0"/>
              </a:rPr>
              <a:t>VPN de sitio a sitio </a:t>
            </a:r>
            <a:r>
              <a:rPr lang="es-ES" dirty="0">
                <a:solidFill>
                  <a:schemeClr val="tx1">
                    <a:lumMod val="95000"/>
                    <a:lumOff val="5000"/>
                  </a:schemeClr>
                </a:solidFill>
                <a:latin typeface="Arial" pitchFamily="34" charset="0"/>
                <a:cs typeface="Arial" pitchFamily="34" charset="0"/>
              </a:rPr>
              <a:t>que normalmente usan </a:t>
            </a:r>
            <a:r>
              <a:rPr lang="es-ES" b="1" dirty="0">
                <a:solidFill>
                  <a:schemeClr val="accent6">
                    <a:lumMod val="75000"/>
                  </a:schemeClr>
                </a:solidFill>
                <a:latin typeface="Arial" pitchFamily="34" charset="0"/>
                <a:cs typeface="Arial" pitchFamily="34" charset="0"/>
              </a:rPr>
              <a:t>IPsec</a:t>
            </a:r>
            <a:r>
              <a:rPr lang="es-ES" dirty="0">
                <a:solidFill>
                  <a:schemeClr val="tx1">
                    <a:lumMod val="95000"/>
                    <a:lumOff val="5000"/>
                  </a:schemeClr>
                </a:solidFill>
                <a:latin typeface="Arial" pitchFamily="34" charset="0"/>
                <a:cs typeface="Arial" pitchFamily="34" charset="0"/>
              </a:rPr>
              <a:t>. TLS también proporciona seguridad para HTTPS (HTTP seguro).</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pic>
        <p:nvPicPr>
          <p:cNvPr id="2" name="Picture 2" descr="Connecting Networks - Mozilla Firefox">
            <a:extLst>
              <a:ext uri="{FF2B5EF4-FFF2-40B4-BE49-F238E27FC236}">
                <a16:creationId xmlns:a16="http://schemas.microsoft.com/office/drawing/2014/main" id="{51A8F11C-67B7-4BF1-78C2-A3348B4B47DC}"/>
              </a:ext>
            </a:extLst>
          </p:cNvPr>
          <p:cNvPicPr>
            <a:picLocks noChangeAspect="1"/>
          </p:cNvPicPr>
          <p:nvPr/>
        </p:nvPicPr>
        <p:blipFill>
          <a:blip r:embed="rId2"/>
          <a:stretch>
            <a:fillRect/>
          </a:stretch>
        </p:blipFill>
        <p:spPr>
          <a:xfrm>
            <a:off x="2263951" y="4293096"/>
            <a:ext cx="4810318" cy="2042403"/>
          </a:xfrm>
          <a:prstGeom prst="rect">
            <a:avLst/>
          </a:prstGeom>
        </p:spPr>
      </p:pic>
    </p:spTree>
    <p:extLst>
      <p:ext uri="{BB962C8B-B14F-4D97-AF65-F5344CB8AC3E}">
        <p14:creationId xmlns:p14="http://schemas.microsoft.com/office/powerpoint/2010/main" val="33663801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229017"/>
            <a:ext cx="8600173" cy="263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a:t>
            </a:r>
            <a:r>
              <a:rPr lang="es-ES" b="1" dirty="0">
                <a:solidFill>
                  <a:schemeClr val="accent6">
                    <a:lumMod val="75000"/>
                  </a:schemeClr>
                </a:solidFill>
                <a:latin typeface="Arial" pitchFamily="34" charset="0"/>
                <a:cs typeface="Arial" pitchFamily="34" charset="0"/>
              </a:rPr>
              <a:t>software del cliente VPN</a:t>
            </a:r>
            <a:r>
              <a:rPr lang="es-ES" b="1" dirty="0">
                <a:solidFill>
                  <a:schemeClr val="tx1">
                    <a:lumMod val="95000"/>
                    <a:lumOff val="5000"/>
                  </a:schemeClr>
                </a:solidFill>
                <a:latin typeface="Arial" pitchFamily="34" charset="0"/>
                <a:cs typeface="Arial" pitchFamily="34" charset="0"/>
              </a:rPr>
              <a:t> </a:t>
            </a:r>
            <a:r>
              <a:rPr lang="es-ES" dirty="0">
                <a:solidFill>
                  <a:schemeClr val="tx1">
                    <a:lumMod val="95000"/>
                    <a:lumOff val="5000"/>
                  </a:schemeClr>
                </a:solidFill>
                <a:latin typeface="Arial" pitchFamily="34" charset="0"/>
                <a:cs typeface="Arial" pitchFamily="34" charset="0"/>
              </a:rPr>
              <a:t>se instala en los dispositivos finales (por ejemplo, las computadoras portátiles proporcionadas por la empresa que los empleados usan para trabajar desde casa).</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Estos dispositivos finales luego forman </a:t>
            </a:r>
            <a:r>
              <a:rPr lang="es-ES" b="1" dirty="0">
                <a:solidFill>
                  <a:schemeClr val="accent6">
                    <a:lumMod val="75000"/>
                  </a:schemeClr>
                </a:solidFill>
                <a:latin typeface="Arial" pitchFamily="34" charset="0"/>
                <a:cs typeface="Arial" pitchFamily="34" charset="0"/>
              </a:rPr>
              <a:t>túneles seguros a uno de los ruteadores</a:t>
            </a:r>
            <a:r>
              <a:rPr lang="es-ES" dirty="0">
                <a:solidFill>
                  <a:schemeClr val="tx1">
                    <a:lumMod val="95000"/>
                    <a:lumOff val="5000"/>
                  </a:schemeClr>
                </a:solidFill>
                <a:latin typeface="Arial" pitchFamily="34" charset="0"/>
                <a:cs typeface="Arial" pitchFamily="34" charset="0"/>
              </a:rPr>
              <a:t> de la empresa que actúan como un </a:t>
            </a:r>
            <a:r>
              <a:rPr lang="es-ES" b="1" dirty="0">
                <a:solidFill>
                  <a:schemeClr val="accent6">
                    <a:lumMod val="75000"/>
                  </a:schemeClr>
                </a:solidFill>
                <a:latin typeface="Arial" pitchFamily="34" charset="0"/>
                <a:cs typeface="Arial" pitchFamily="34" charset="0"/>
              </a:rPr>
              <a:t>servidor TLS</a:t>
            </a:r>
            <a:r>
              <a:rPr lang="es-ES" dirty="0">
                <a:solidFill>
                  <a:schemeClr val="tx1">
                    <a:lumMod val="95000"/>
                    <a:lumOff val="5000"/>
                  </a:schemeClr>
                </a:solidFill>
                <a:latin typeface="Arial" pitchFamily="34" charset="0"/>
                <a:cs typeface="Arial" pitchFamily="34" charset="0"/>
              </a:rPr>
              <a:t>.</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Esto permite a los usuarios finales acceder de forma segura a los recursos de la red interna de la empresa sin estar conectados directamente a la red de la empresa</a:t>
            </a: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pic>
        <p:nvPicPr>
          <p:cNvPr id="2" name="Picture 2" descr="Connecting Networks - Mozilla Firefox">
            <a:extLst>
              <a:ext uri="{FF2B5EF4-FFF2-40B4-BE49-F238E27FC236}">
                <a16:creationId xmlns:a16="http://schemas.microsoft.com/office/drawing/2014/main" id="{CBF09DBB-E42E-862E-B65A-199ABCCD9C3A}"/>
              </a:ext>
            </a:extLst>
          </p:cNvPr>
          <p:cNvPicPr>
            <a:picLocks noChangeAspect="1"/>
          </p:cNvPicPr>
          <p:nvPr/>
        </p:nvPicPr>
        <p:blipFill>
          <a:blip r:embed="rId2"/>
          <a:stretch>
            <a:fillRect/>
          </a:stretch>
        </p:blipFill>
        <p:spPr>
          <a:xfrm>
            <a:off x="2166840" y="4221088"/>
            <a:ext cx="4810318" cy="2042403"/>
          </a:xfrm>
          <a:prstGeom prst="rect">
            <a:avLst/>
          </a:prstGeom>
        </p:spPr>
      </p:pic>
    </p:spTree>
    <p:extLst>
      <p:ext uri="{BB962C8B-B14F-4D97-AF65-F5344CB8AC3E}">
        <p14:creationId xmlns:p14="http://schemas.microsoft.com/office/powerpoint/2010/main" val="195721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71913" y="1196752"/>
            <a:ext cx="8600173"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diagrama nos ayudará a entender mejor, los </a:t>
            </a:r>
            <a:r>
              <a:rPr lang="es-ES" b="1" dirty="0">
                <a:solidFill>
                  <a:schemeClr val="accent6">
                    <a:lumMod val="75000"/>
                  </a:schemeClr>
                </a:solidFill>
                <a:latin typeface="Arial" pitchFamily="34" charset="0"/>
                <a:cs typeface="Arial" pitchFamily="34" charset="0"/>
              </a:rPr>
              <a:t>dispositivos finales </a:t>
            </a:r>
            <a:r>
              <a:rPr lang="es-ES" dirty="0">
                <a:latin typeface="Arial" pitchFamily="34" charset="0"/>
                <a:cs typeface="Arial" pitchFamily="34" charset="0"/>
              </a:rPr>
              <a:t>de la izquierda quieren acceder a los recursos del </a:t>
            </a:r>
            <a:r>
              <a:rPr lang="es-ES" b="1" dirty="0">
                <a:solidFill>
                  <a:schemeClr val="accent6">
                    <a:lumMod val="75000"/>
                  </a:schemeClr>
                </a:solidFill>
                <a:latin typeface="Arial" pitchFamily="34" charset="0"/>
                <a:cs typeface="Arial" pitchFamily="34" charset="0"/>
              </a:rPr>
              <a:t>servidor de la empresa </a:t>
            </a:r>
            <a:r>
              <a:rPr lang="es-ES" dirty="0">
                <a:latin typeface="Arial" pitchFamily="34" charset="0"/>
                <a:cs typeface="Arial" pitchFamily="34" charset="0"/>
              </a:rPr>
              <a:t>en el centro de datos de la derecha.</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pic>
        <p:nvPicPr>
          <p:cNvPr id="3" name="Imagen 2">
            <a:extLst>
              <a:ext uri="{FF2B5EF4-FFF2-40B4-BE49-F238E27FC236}">
                <a16:creationId xmlns:a16="http://schemas.microsoft.com/office/drawing/2014/main" id="{37B915DE-D4B2-EB3E-94C9-D4C63F9346FB}"/>
              </a:ext>
            </a:extLst>
          </p:cNvPr>
          <p:cNvPicPr>
            <a:picLocks noChangeAspect="1"/>
          </p:cNvPicPr>
          <p:nvPr/>
        </p:nvPicPr>
        <p:blipFill>
          <a:blip r:embed="rId2"/>
          <a:stretch>
            <a:fillRect/>
          </a:stretch>
        </p:blipFill>
        <p:spPr>
          <a:xfrm>
            <a:off x="0" y="2395603"/>
            <a:ext cx="9144000" cy="4462397"/>
          </a:xfrm>
          <a:prstGeom prst="rect">
            <a:avLst/>
          </a:prstGeom>
        </p:spPr>
      </p:pic>
    </p:spTree>
    <p:extLst>
      <p:ext uri="{BB962C8B-B14F-4D97-AF65-F5344CB8AC3E}">
        <p14:creationId xmlns:p14="http://schemas.microsoft.com/office/powerpoint/2010/main" val="38535143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90445" y="1284064"/>
            <a:ext cx="8035568" cy="69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400" dirty="0">
                <a:latin typeface="Arial" pitchFamily="34" charset="0"/>
                <a:cs typeface="Arial" pitchFamily="34" charset="0"/>
              </a:rPr>
              <a:t>Todos los dispositivos tienen el </a:t>
            </a:r>
            <a:r>
              <a:rPr lang="es-ES" sz="1400" b="1" dirty="0">
                <a:solidFill>
                  <a:schemeClr val="accent6">
                    <a:lumMod val="75000"/>
                  </a:schemeClr>
                </a:solidFill>
                <a:latin typeface="Arial" pitchFamily="34" charset="0"/>
                <a:cs typeface="Arial" pitchFamily="34" charset="0"/>
              </a:rPr>
              <a:t>software del cliente VPN</a:t>
            </a:r>
            <a:r>
              <a:rPr lang="es-ES" sz="1400" b="1" dirty="0">
                <a:solidFill>
                  <a:schemeClr val="tx1">
                    <a:lumMod val="95000"/>
                    <a:lumOff val="5000"/>
                  </a:schemeClr>
                </a:solidFill>
                <a:latin typeface="Arial" pitchFamily="34" charset="0"/>
                <a:cs typeface="Arial" pitchFamily="34" charset="0"/>
              </a:rPr>
              <a:t> </a:t>
            </a:r>
            <a:r>
              <a:rPr lang="es-ES" sz="1400" dirty="0">
                <a:latin typeface="Arial" pitchFamily="34" charset="0"/>
                <a:cs typeface="Arial" pitchFamily="34" charset="0"/>
              </a:rPr>
              <a:t>instalado y también está configurado en el ruteador del centro de datos. </a:t>
            </a:r>
            <a:endParaRPr lang="es-ES" sz="1400"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86976" y="19391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pic>
        <p:nvPicPr>
          <p:cNvPr id="5" name="Imagen 4">
            <a:extLst>
              <a:ext uri="{FF2B5EF4-FFF2-40B4-BE49-F238E27FC236}">
                <a16:creationId xmlns:a16="http://schemas.microsoft.com/office/drawing/2014/main" id="{AD068CAE-1F45-51B4-61B0-D772607F13C2}"/>
              </a:ext>
            </a:extLst>
          </p:cNvPr>
          <p:cNvPicPr>
            <a:picLocks noChangeAspect="1"/>
          </p:cNvPicPr>
          <p:nvPr/>
        </p:nvPicPr>
        <p:blipFill>
          <a:blip r:embed="rId2"/>
          <a:stretch>
            <a:fillRect/>
          </a:stretch>
        </p:blipFill>
        <p:spPr>
          <a:xfrm>
            <a:off x="0" y="2439528"/>
            <a:ext cx="9144000" cy="4418472"/>
          </a:xfrm>
          <a:prstGeom prst="rect">
            <a:avLst/>
          </a:prstGeom>
        </p:spPr>
      </p:pic>
    </p:spTree>
    <p:extLst>
      <p:ext uri="{BB962C8B-B14F-4D97-AF65-F5344CB8AC3E}">
        <p14:creationId xmlns:p14="http://schemas.microsoft.com/office/powerpoint/2010/main" val="3936452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30180" y="1340768"/>
            <a:ext cx="8683640" cy="698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400" dirty="0">
                <a:latin typeface="Arial" pitchFamily="34" charset="0"/>
                <a:cs typeface="Arial" pitchFamily="34" charset="0"/>
              </a:rPr>
              <a:t>Cada uno de los </a:t>
            </a:r>
            <a:r>
              <a:rPr lang="es-ES" sz="1400" b="1" dirty="0">
                <a:solidFill>
                  <a:schemeClr val="accent5">
                    <a:lumMod val="75000"/>
                  </a:schemeClr>
                </a:solidFill>
                <a:latin typeface="Arial" pitchFamily="34" charset="0"/>
                <a:cs typeface="Arial" pitchFamily="34" charset="0"/>
              </a:rPr>
              <a:t>dispositivos</a:t>
            </a:r>
            <a:r>
              <a:rPr lang="es-ES" sz="1400" dirty="0">
                <a:latin typeface="Arial" pitchFamily="34" charset="0"/>
                <a:cs typeface="Arial" pitchFamily="34" charset="0"/>
              </a:rPr>
              <a:t> forma un </a:t>
            </a:r>
            <a:r>
              <a:rPr lang="es-ES" sz="1400" b="1" dirty="0">
                <a:solidFill>
                  <a:schemeClr val="accent6">
                    <a:lumMod val="75000"/>
                  </a:schemeClr>
                </a:solidFill>
                <a:latin typeface="Arial" pitchFamily="34" charset="0"/>
                <a:cs typeface="Arial" pitchFamily="34" charset="0"/>
              </a:rPr>
              <a:t>túnel VPN TLS </a:t>
            </a:r>
            <a:r>
              <a:rPr lang="es-ES" sz="1400" dirty="0">
                <a:latin typeface="Arial" pitchFamily="34" charset="0"/>
                <a:cs typeface="Arial" pitchFamily="34" charset="0"/>
              </a:rPr>
              <a:t>hacia el </a:t>
            </a:r>
            <a:r>
              <a:rPr lang="es-ES" sz="1400" b="1" dirty="0">
                <a:solidFill>
                  <a:schemeClr val="accent5">
                    <a:lumMod val="75000"/>
                  </a:schemeClr>
                </a:solidFill>
                <a:latin typeface="Arial" pitchFamily="34" charset="0"/>
                <a:cs typeface="Arial" pitchFamily="34" charset="0"/>
              </a:rPr>
              <a:t>ruteador</a:t>
            </a:r>
            <a:r>
              <a:rPr lang="es-ES" sz="1400" dirty="0">
                <a:latin typeface="Arial" pitchFamily="34" charset="0"/>
                <a:cs typeface="Arial" pitchFamily="34" charset="0"/>
              </a:rPr>
              <a:t> y luego pueden comunicarse de forma segura con los servidores internos de la empresa a través del túnel.</a:t>
            </a:r>
            <a:endParaRPr lang="es-ES" sz="1400"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2348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pic>
        <p:nvPicPr>
          <p:cNvPr id="5" name="Imagen 4">
            <a:extLst>
              <a:ext uri="{FF2B5EF4-FFF2-40B4-BE49-F238E27FC236}">
                <a16:creationId xmlns:a16="http://schemas.microsoft.com/office/drawing/2014/main" id="{AD068CAE-1F45-51B4-61B0-D772607F13C2}"/>
              </a:ext>
            </a:extLst>
          </p:cNvPr>
          <p:cNvPicPr>
            <a:picLocks noChangeAspect="1"/>
          </p:cNvPicPr>
          <p:nvPr/>
        </p:nvPicPr>
        <p:blipFill>
          <a:blip r:embed="rId2"/>
          <a:stretch>
            <a:fillRect/>
          </a:stretch>
        </p:blipFill>
        <p:spPr>
          <a:xfrm>
            <a:off x="1" y="2452858"/>
            <a:ext cx="9144000" cy="4418473"/>
          </a:xfrm>
          <a:prstGeom prst="rect">
            <a:avLst/>
          </a:prstGeom>
        </p:spPr>
      </p:pic>
    </p:spTree>
    <p:extLst>
      <p:ext uri="{BB962C8B-B14F-4D97-AF65-F5344CB8AC3E}">
        <p14:creationId xmlns:p14="http://schemas.microsoft.com/office/powerpoint/2010/main" val="24479170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4268" y="998653"/>
            <a:ext cx="8345488" cy="731837"/>
          </a:xfrm>
        </p:spPr>
        <p:txBody>
          <a:bodyPr>
            <a:normAutofit fontScale="90000"/>
          </a:bodyPr>
          <a:lstStyle/>
          <a:p>
            <a:r>
              <a:rPr lang="en-US" sz="1600" dirty="0"/>
              <a:t>IPsec Fundamentals</a:t>
            </a:r>
            <a:br>
              <a:rPr lang="en-US" sz="1600" dirty="0"/>
            </a:br>
            <a:r>
              <a:rPr lang="en-US" sz="2800" dirty="0"/>
              <a:t>IPsec VPN Solutions</a:t>
            </a:r>
            <a:endParaRPr lang="en-US" sz="2400" dirty="0"/>
          </a:p>
        </p:txBody>
      </p:sp>
      <p:sp>
        <p:nvSpPr>
          <p:cNvPr id="2" name="Content Placeholder 1"/>
          <p:cNvSpPr>
            <a:spLocks noGrp="1"/>
          </p:cNvSpPr>
          <p:nvPr>
            <p:ph idx="1"/>
          </p:nvPr>
        </p:nvSpPr>
        <p:spPr>
          <a:xfrm>
            <a:off x="94268" y="1645648"/>
            <a:ext cx="8842342" cy="3916952"/>
          </a:xfrm>
        </p:spPr>
        <p:txBody>
          <a:bodyPr/>
          <a:lstStyle/>
          <a:p>
            <a:pPr indent="0" algn="l"/>
            <a:r>
              <a:rPr lang="en-US" sz="1600" dirty="0">
                <a:solidFill>
                  <a:srgbClr val="000000"/>
                </a:solidFill>
              </a:rPr>
              <a:t>Cisco IPsec VPN Solutions:</a:t>
            </a:r>
          </a:p>
          <a:p>
            <a:pPr marL="571440" indent="-285750" algn="l">
              <a:buFont typeface="Arial" panose="020B0604020202020204" pitchFamily="34" charset="0"/>
              <a:buChar char="•"/>
            </a:pPr>
            <a:r>
              <a:rPr lang="en-US" sz="1400" b="1" dirty="0">
                <a:solidFill>
                  <a:srgbClr val="000000"/>
                </a:solidFill>
              </a:rPr>
              <a:t>Site-to-Site (LAN-to-LAN) IPsec VPNs - </a:t>
            </a:r>
            <a:r>
              <a:rPr lang="en-US" sz="1400" dirty="0">
                <a:solidFill>
                  <a:srgbClr val="000000"/>
                </a:solidFill>
              </a:rPr>
              <a:t>Site-to-site IPsec VPNs are the most versatile solution for site-to-site encryption because they are the only solution to allow for multivendor interoperability. Difficult to manage in large networks.</a:t>
            </a:r>
          </a:p>
          <a:p>
            <a:pPr marL="571440" indent="-285750" algn="l">
              <a:buFont typeface="Arial" panose="020B0604020202020204" pitchFamily="34" charset="0"/>
              <a:buChar char="•"/>
            </a:pPr>
            <a:r>
              <a:rPr lang="en-US" sz="1400" b="1" dirty="0">
                <a:solidFill>
                  <a:srgbClr val="000000"/>
                </a:solidFill>
              </a:rPr>
              <a:t>Cisco Dynamic Multipoint VPN (DMVPN) - </a:t>
            </a:r>
            <a:r>
              <a:rPr lang="en-US" sz="1400" dirty="0">
                <a:solidFill>
                  <a:srgbClr val="000000"/>
                </a:solidFill>
              </a:rPr>
              <a:t>Simplifies configuration for hub-and-spoke and spoke-to-spoke VPNs in Cisco networks. It accomplishes this by combining multipoint GRE (mGRE) tunnels, IPsec, and Next Hop Resolution Protocol (NHRP).</a:t>
            </a:r>
          </a:p>
          <a:p>
            <a:pPr marL="571440" indent="-285750" algn="l">
              <a:buFont typeface="Arial" panose="020B0604020202020204" pitchFamily="34" charset="0"/>
              <a:buChar char="•"/>
            </a:pPr>
            <a:r>
              <a:rPr lang="en-US" sz="1400" b="1" dirty="0">
                <a:solidFill>
                  <a:srgbClr val="000000"/>
                </a:solidFill>
              </a:rPr>
              <a:t>Cisco Group Encrypted Transport VPN (GET VPN) - </a:t>
            </a:r>
            <a:r>
              <a:rPr lang="en-US" sz="1400" dirty="0">
                <a:solidFill>
                  <a:srgbClr val="000000"/>
                </a:solidFill>
              </a:rPr>
              <a:t>Developed specifically for enterprises to build any-to-any tunnel-less VPNs (where the original IP header is used) across service provider MPLS networks or private WANs. Provides encryption over private networks which addresses regulatory-compliance guidelines. </a:t>
            </a:r>
          </a:p>
          <a:p>
            <a:pPr marL="571440" indent="-285750" algn="l">
              <a:buFont typeface="Arial" panose="020B0604020202020204" pitchFamily="34" charset="0"/>
              <a:buChar char="•"/>
            </a:pPr>
            <a:r>
              <a:rPr lang="en-US" sz="1400" b="1" dirty="0">
                <a:solidFill>
                  <a:srgbClr val="000000"/>
                </a:solidFill>
              </a:rPr>
              <a:t>Cisco FlexVPN - </a:t>
            </a:r>
            <a:r>
              <a:rPr lang="en-US" sz="1400" dirty="0">
                <a:solidFill>
                  <a:srgbClr val="000000"/>
                </a:solidFill>
              </a:rPr>
              <a:t>FlexVPN is Cisco’s implementation of the IKEv2 standard, featuring a unified VPN solution that combines site-to-site, remote access, hub-and-spoke topologies and partial meshes (spoke-to-spoke direct). Remains compatible with legacy VPN implementations using crypto maps.</a:t>
            </a:r>
          </a:p>
          <a:p>
            <a:pPr marL="571440" indent="-285750" algn="l">
              <a:buFont typeface="Arial" panose="020B0604020202020204" pitchFamily="34" charset="0"/>
              <a:buChar char="•"/>
            </a:pPr>
            <a:r>
              <a:rPr lang="en-US" sz="1400" b="1" dirty="0">
                <a:solidFill>
                  <a:srgbClr val="000000"/>
                </a:solidFill>
              </a:rPr>
              <a:t>Remote VPN Access - </a:t>
            </a:r>
            <a:r>
              <a:rPr lang="en-US" sz="1400" dirty="0">
                <a:solidFill>
                  <a:srgbClr val="000000"/>
                </a:solidFill>
              </a:rPr>
              <a:t>Remote VPN access allows remote users to securely VPN into a corporate network. It is supported on IOS with FlexVPN (IKEv2 only) and on ASA 5500-X and FirePOWER firewalls.</a:t>
            </a:r>
          </a:p>
          <a:p>
            <a:pPr indent="0" algn="l"/>
            <a:endParaRPr lang="en-US" sz="1600" dirty="0">
              <a:solidFill>
                <a:srgbClr val="000000"/>
              </a:solidFill>
            </a:endParaRPr>
          </a:p>
        </p:txBody>
      </p:sp>
    </p:spTree>
    <p:extLst>
      <p:ext uri="{BB962C8B-B14F-4D97-AF65-F5344CB8AC3E}">
        <p14:creationId xmlns:p14="http://schemas.microsoft.com/office/powerpoint/2010/main" val="158687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268760"/>
            <a:ext cx="8568952" cy="78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Al igual que </a:t>
            </a:r>
            <a:r>
              <a:rPr lang="es-ES" b="1" dirty="0">
                <a:solidFill>
                  <a:schemeClr val="accent6">
                    <a:lumMod val="75000"/>
                  </a:schemeClr>
                </a:solidFill>
                <a:latin typeface="Arial" pitchFamily="34" charset="0"/>
                <a:cs typeface="Arial" pitchFamily="34" charset="0"/>
              </a:rPr>
              <a:t>IPsec</a:t>
            </a:r>
            <a:r>
              <a:rPr lang="es-ES" dirty="0">
                <a:latin typeface="Arial" pitchFamily="34" charset="0"/>
                <a:cs typeface="Arial" pitchFamily="34" charset="0"/>
              </a:rPr>
              <a:t>, </a:t>
            </a:r>
            <a:r>
              <a:rPr lang="es-ES" b="1" dirty="0">
                <a:solidFill>
                  <a:schemeClr val="accent6">
                    <a:lumMod val="75000"/>
                  </a:schemeClr>
                </a:solidFill>
                <a:latin typeface="Arial" pitchFamily="34" charset="0"/>
                <a:cs typeface="Arial" pitchFamily="34" charset="0"/>
              </a:rPr>
              <a:t>TLS</a:t>
            </a:r>
            <a:r>
              <a:rPr lang="es-ES" dirty="0">
                <a:latin typeface="Arial" pitchFamily="34" charset="0"/>
                <a:cs typeface="Arial" pitchFamily="34" charset="0"/>
              </a:rPr>
              <a:t> implica el cifrado de paquetes y la adición de encabezados adicionales. </a:t>
            </a:r>
            <a:endParaRPr lang="es-ES" dirty="0">
              <a:solidFill>
                <a:schemeClr val="tx1">
                  <a:lumMod val="95000"/>
                  <a:lumOff val="5000"/>
                </a:schemeClr>
              </a:solidFill>
              <a:latin typeface="Arial" pitchFamily="34" charset="0"/>
              <a:cs typeface="Arial" pitchFamily="34" charset="0"/>
            </a:endParaRPr>
          </a:p>
        </p:txBody>
      </p:sp>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 (</a:t>
            </a:r>
            <a:r>
              <a:rPr lang="es-MX" sz="1800" b="1" dirty="0" err="1">
                <a:solidFill>
                  <a:schemeClr val="accent3">
                    <a:lumMod val="75000"/>
                  </a:schemeClr>
                </a:solidFill>
                <a:latin typeface="Dom Casual" charset="0"/>
                <a:ea typeface="+mj-ea"/>
                <a:cs typeface="+mj-cs"/>
              </a:rPr>
              <a:t>VPNs</a:t>
            </a:r>
            <a:r>
              <a:rPr lang="es-MX" sz="1800" b="1" dirty="0">
                <a:solidFill>
                  <a:schemeClr val="accent3">
                    <a:lumMod val="75000"/>
                  </a:schemeClr>
                </a:solidFill>
                <a:latin typeface="Dom Casual" charset="0"/>
                <a:ea typeface="+mj-ea"/>
                <a:cs typeface="+mj-cs"/>
              </a:rPr>
              <a:t>)</a:t>
            </a:r>
            <a:endParaRPr lang="es-MX" sz="2800" b="1" dirty="0">
              <a:solidFill>
                <a:schemeClr val="accent3">
                  <a:lumMod val="75000"/>
                </a:schemeClr>
              </a:solidFill>
              <a:latin typeface="Dom Casual" charset="0"/>
              <a:ea typeface="+mj-ea"/>
              <a:cs typeface="+mj-cs"/>
            </a:endParaRPr>
          </a:p>
        </p:txBody>
      </p:sp>
      <p:pic>
        <p:nvPicPr>
          <p:cNvPr id="3" name="Imagen 2">
            <a:extLst>
              <a:ext uri="{FF2B5EF4-FFF2-40B4-BE49-F238E27FC236}">
                <a16:creationId xmlns:a16="http://schemas.microsoft.com/office/drawing/2014/main" id="{1AE46365-3192-1BFC-BA0B-5D08C05864AF}"/>
              </a:ext>
            </a:extLst>
          </p:cNvPr>
          <p:cNvPicPr>
            <a:picLocks noChangeAspect="1"/>
          </p:cNvPicPr>
          <p:nvPr/>
        </p:nvPicPr>
        <p:blipFill>
          <a:blip r:embed="rId2"/>
          <a:stretch>
            <a:fillRect/>
          </a:stretch>
        </p:blipFill>
        <p:spPr>
          <a:xfrm>
            <a:off x="0" y="2436327"/>
            <a:ext cx="9144000" cy="4421673"/>
          </a:xfrm>
          <a:prstGeom prst="rect">
            <a:avLst/>
          </a:prstGeom>
        </p:spPr>
      </p:pic>
    </p:spTree>
    <p:extLst>
      <p:ext uri="{BB962C8B-B14F-4D97-AF65-F5344CB8AC3E}">
        <p14:creationId xmlns:p14="http://schemas.microsoft.com/office/powerpoint/2010/main" val="29082519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a:extLst>
              <a:ext uri="{FF2B5EF4-FFF2-40B4-BE49-F238E27FC236}">
                <a16:creationId xmlns:a16="http://schemas.microsoft.com/office/drawing/2014/main" id="{8E503390-FB73-328A-BD58-65726BCEB28E}"/>
              </a:ext>
            </a:extLst>
          </p:cNvPr>
          <p:cNvSpPr txBox="1">
            <a:spLocks noChangeArrowheads="1"/>
          </p:cNvSpPr>
          <p:nvPr/>
        </p:nvSpPr>
        <p:spPr bwMode="auto">
          <a:xfrm>
            <a:off x="899592" y="186467"/>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sitio a sitio vs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VPNs</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de acceso remoto</a:t>
            </a:r>
          </a:p>
          <a:p>
            <a:pPr algn="ctr"/>
            <a:r>
              <a:rPr lang="es-MX" sz="1800" b="1" dirty="0">
                <a:solidFill>
                  <a:schemeClr val="accent3">
                    <a:lumMod val="75000"/>
                  </a:schemeClr>
                </a:solidFill>
                <a:latin typeface="Dom Casual" charset="0"/>
                <a:ea typeface="+mj-ea"/>
                <a:cs typeface="+mj-cs"/>
              </a:rPr>
              <a:t>Redes Privadas Virtuales</a:t>
            </a:r>
            <a:endParaRPr lang="es-MX" sz="2800" b="1" dirty="0">
              <a:solidFill>
                <a:schemeClr val="accent3">
                  <a:lumMod val="75000"/>
                </a:schemeClr>
              </a:solidFill>
              <a:latin typeface="Dom Casual" charset="0"/>
              <a:ea typeface="+mj-ea"/>
              <a:cs typeface="+mj-cs"/>
            </a:endParaRPr>
          </a:p>
        </p:txBody>
      </p:sp>
      <p:graphicFrame>
        <p:nvGraphicFramePr>
          <p:cNvPr id="2" name="Tabla 2">
            <a:extLst>
              <a:ext uri="{FF2B5EF4-FFF2-40B4-BE49-F238E27FC236}">
                <a16:creationId xmlns:a16="http://schemas.microsoft.com/office/drawing/2014/main" id="{013452F3-5433-4217-D5F8-499081C76F97}"/>
              </a:ext>
            </a:extLst>
          </p:cNvPr>
          <p:cNvGraphicFramePr>
            <a:graphicFrameLocks noGrp="1"/>
          </p:cNvGraphicFramePr>
          <p:nvPr>
            <p:extLst>
              <p:ext uri="{D42A27DB-BD31-4B8C-83A1-F6EECF244321}">
                <p14:modId xmlns:p14="http://schemas.microsoft.com/office/powerpoint/2010/main" val="2457459883"/>
              </p:ext>
            </p:extLst>
          </p:nvPr>
        </p:nvGraphicFramePr>
        <p:xfrm>
          <a:off x="539552" y="1628800"/>
          <a:ext cx="7992888" cy="4518824"/>
        </p:xfrm>
        <a:graphic>
          <a:graphicData uri="http://schemas.openxmlformats.org/drawingml/2006/table">
            <a:tbl>
              <a:tblPr firstRow="1" bandRow="1">
                <a:tableStyleId>{5C22544A-7EE6-4342-B048-85BDC9FD1C3A}</a:tableStyleId>
              </a:tblPr>
              <a:tblGrid>
                <a:gridCol w="4176464">
                  <a:extLst>
                    <a:ext uri="{9D8B030D-6E8A-4147-A177-3AD203B41FA5}">
                      <a16:colId xmlns:a16="http://schemas.microsoft.com/office/drawing/2014/main" val="2800215541"/>
                    </a:ext>
                  </a:extLst>
                </a:gridCol>
                <a:gridCol w="3816424">
                  <a:extLst>
                    <a:ext uri="{9D8B030D-6E8A-4147-A177-3AD203B41FA5}">
                      <a16:colId xmlns:a16="http://schemas.microsoft.com/office/drawing/2014/main" val="2968851244"/>
                    </a:ext>
                  </a:extLst>
                </a:gridCol>
              </a:tblGrid>
              <a:tr h="525771">
                <a:tc>
                  <a:txBody>
                    <a:bodyPr/>
                    <a:lstStyle/>
                    <a:p>
                      <a:pPr algn="ctr"/>
                      <a:r>
                        <a:rPr lang="es-MX" dirty="0"/>
                        <a:t>VPN de sitio a sitio</a:t>
                      </a:r>
                    </a:p>
                  </a:txBody>
                  <a:tcPr anchor="ctr"/>
                </a:tc>
                <a:tc>
                  <a:txBody>
                    <a:bodyPr/>
                    <a:lstStyle/>
                    <a:p>
                      <a:pPr algn="ctr"/>
                      <a:r>
                        <a:rPr lang="es-MX" dirty="0"/>
                        <a:t>VPN de acceso remoto</a:t>
                      </a:r>
                    </a:p>
                  </a:txBody>
                  <a:tcPr anchor="ctr"/>
                </a:tc>
                <a:extLst>
                  <a:ext uri="{0D108BD9-81ED-4DB2-BD59-A6C34878D82A}">
                    <a16:rowId xmlns:a16="http://schemas.microsoft.com/office/drawing/2014/main" val="2214729374"/>
                  </a:ext>
                </a:extLst>
              </a:tr>
              <a:tr h="606455">
                <a:tc>
                  <a:txBody>
                    <a:bodyPr/>
                    <a:lstStyle/>
                    <a:p>
                      <a:pPr algn="just"/>
                      <a:r>
                        <a:rPr lang="es-MX" dirty="0">
                          <a:latin typeface="+mn-lt"/>
                        </a:rPr>
                        <a:t>Utilizan </a:t>
                      </a:r>
                      <a:r>
                        <a:rPr lang="es-MX" b="1" dirty="0">
                          <a:latin typeface="+mn-lt"/>
                        </a:rPr>
                        <a:t>IPsec (Internet </a:t>
                      </a:r>
                      <a:r>
                        <a:rPr lang="es-MX" b="1" dirty="0" err="1">
                          <a:latin typeface="+mn-lt"/>
                        </a:rPr>
                        <a:t>Protocol</a:t>
                      </a:r>
                      <a:r>
                        <a:rPr lang="es-MX" b="1" dirty="0">
                          <a:latin typeface="+mn-lt"/>
                        </a:rPr>
                        <a:t> Security)</a:t>
                      </a:r>
                    </a:p>
                  </a:txBody>
                  <a:tcPr anchor="ctr"/>
                </a:tc>
                <a:tc>
                  <a:txBody>
                    <a:bodyPr/>
                    <a:lstStyle/>
                    <a:p>
                      <a:pPr algn="just"/>
                      <a:r>
                        <a:rPr lang="es-MX" dirty="0">
                          <a:latin typeface="+mn-lt"/>
                        </a:rPr>
                        <a:t>Utilizan </a:t>
                      </a:r>
                      <a:r>
                        <a:rPr lang="es-MX" b="1" dirty="0">
                          <a:latin typeface="+mn-lt"/>
                        </a:rPr>
                        <a:t>TLS (</a:t>
                      </a:r>
                      <a:r>
                        <a:rPr lang="es-MX" b="1" dirty="0" err="1">
                          <a:latin typeface="+mn-lt"/>
                        </a:rPr>
                        <a:t>Transport</a:t>
                      </a:r>
                      <a:r>
                        <a:rPr lang="es-MX" b="1" dirty="0">
                          <a:latin typeface="+mn-lt"/>
                        </a:rPr>
                        <a:t> </a:t>
                      </a:r>
                      <a:r>
                        <a:rPr lang="es-MX" b="1" dirty="0" err="1">
                          <a:latin typeface="+mn-lt"/>
                        </a:rPr>
                        <a:t>Layer</a:t>
                      </a:r>
                      <a:r>
                        <a:rPr lang="es-MX" b="1" dirty="0">
                          <a:latin typeface="+mn-lt"/>
                        </a:rPr>
                        <a:t> Security) </a:t>
                      </a:r>
                    </a:p>
                  </a:txBody>
                  <a:tcPr anchor="ctr"/>
                </a:tc>
                <a:extLst>
                  <a:ext uri="{0D108BD9-81ED-4DB2-BD59-A6C34878D82A}">
                    <a16:rowId xmlns:a16="http://schemas.microsoft.com/office/drawing/2014/main" val="2660974896"/>
                  </a:ext>
                </a:extLst>
              </a:tr>
              <a:tr h="137491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 </a:t>
                      </a:r>
                      <a:r>
                        <a:rPr lang="es-ES" b="1" dirty="0">
                          <a:solidFill>
                            <a:schemeClr val="tx1">
                              <a:lumMod val="95000"/>
                              <a:lumOff val="5000"/>
                            </a:schemeClr>
                          </a:solidFill>
                          <a:latin typeface="+mn-lt"/>
                          <a:cs typeface="Arial" pitchFamily="34" charset="0"/>
                        </a:rPr>
                        <a:t>muchos dispositivos </a:t>
                      </a:r>
                      <a:r>
                        <a:rPr lang="es-ES" dirty="0">
                          <a:solidFill>
                            <a:schemeClr val="tx1">
                              <a:lumMod val="95000"/>
                              <a:lumOff val="5000"/>
                            </a:schemeClr>
                          </a:solidFill>
                          <a:latin typeface="+mn-lt"/>
                          <a:cs typeface="Arial" pitchFamily="34" charset="0"/>
                        </a:rPr>
                        <a:t>dentro de los sitios que se están conectando. </a:t>
                      </a:r>
                      <a:endParaRPr lang="es-MX" dirty="0">
                        <a:latin typeface="+mn-lt"/>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a:solidFill>
                            <a:schemeClr val="tx1">
                              <a:lumMod val="95000"/>
                              <a:lumOff val="5000"/>
                            </a:schemeClr>
                          </a:solidFill>
                          <a:latin typeface="+mn-lt"/>
                          <a:cs typeface="Arial" pitchFamily="34" charset="0"/>
                        </a:rPr>
                        <a:t>Brindan servicio al </a:t>
                      </a:r>
                      <a:r>
                        <a:rPr lang="es-ES" b="1" dirty="0">
                          <a:solidFill>
                            <a:schemeClr val="tx1">
                              <a:lumMod val="95000"/>
                              <a:lumOff val="5000"/>
                            </a:schemeClr>
                          </a:solidFill>
                          <a:latin typeface="+mn-lt"/>
                          <a:cs typeface="Arial" pitchFamily="34" charset="0"/>
                        </a:rPr>
                        <a:t>dispositivo</a:t>
                      </a:r>
                      <a:r>
                        <a:rPr lang="es-ES" dirty="0">
                          <a:solidFill>
                            <a:schemeClr val="tx1">
                              <a:lumMod val="95000"/>
                              <a:lumOff val="5000"/>
                            </a:schemeClr>
                          </a:solidFill>
                          <a:latin typeface="+mn-lt"/>
                          <a:cs typeface="Arial" pitchFamily="34" charset="0"/>
                        </a:rPr>
                        <a:t> de un extremo en el que está instalado el software de cliente VPN. </a:t>
                      </a:r>
                      <a:endParaRPr lang="es-MX" dirty="0">
                        <a:latin typeface="+mn-lt"/>
                      </a:endParaRPr>
                    </a:p>
                  </a:txBody>
                  <a:tcPr anchor="ctr"/>
                </a:tc>
                <a:extLst>
                  <a:ext uri="{0D108BD9-81ED-4DB2-BD59-A6C34878D82A}">
                    <a16:rowId xmlns:a16="http://schemas.microsoft.com/office/drawing/2014/main" val="3575813632"/>
                  </a:ext>
                </a:extLst>
              </a:tr>
              <a:tr h="1813336">
                <a:tc>
                  <a:txBody>
                    <a:bodyPr/>
                    <a:lstStyle/>
                    <a:p>
                      <a:pPr algn="just"/>
                      <a:r>
                        <a:rPr lang="es-ES" dirty="0">
                          <a:solidFill>
                            <a:schemeClr val="tx1"/>
                          </a:solidFill>
                          <a:latin typeface="+mn-lt"/>
                          <a:cs typeface="Arial" pitchFamily="34" charset="0"/>
                        </a:rPr>
                        <a:t>Se utilizan normalmente para conectar de forma </a:t>
                      </a:r>
                      <a:r>
                        <a:rPr lang="es-ES" b="1" dirty="0">
                          <a:solidFill>
                            <a:schemeClr val="tx1"/>
                          </a:solidFill>
                          <a:latin typeface="+mn-lt"/>
                          <a:cs typeface="Arial" pitchFamily="34" charset="0"/>
                        </a:rPr>
                        <a:t>permanente</a:t>
                      </a:r>
                      <a:r>
                        <a:rPr lang="es-ES" dirty="0">
                          <a:solidFill>
                            <a:schemeClr val="tx1"/>
                          </a:solidFill>
                          <a:latin typeface="+mn-lt"/>
                          <a:cs typeface="Arial" pitchFamily="34" charset="0"/>
                        </a:rPr>
                        <a:t> dos sitios a través de Internet.</a:t>
                      </a:r>
                      <a:endParaRPr lang="es-MX" dirty="0">
                        <a:solidFill>
                          <a:schemeClr val="tx1"/>
                        </a:solidFill>
                        <a:latin typeface="+mn-lt"/>
                      </a:endParaRPr>
                    </a:p>
                  </a:txBody>
                  <a:tcPr anchor="ctr"/>
                </a:tc>
                <a:tc>
                  <a:txBody>
                    <a:bodyPr/>
                    <a:lstStyle/>
                    <a:p>
                      <a:pPr algn="just"/>
                      <a:r>
                        <a:rPr lang="es-ES" dirty="0">
                          <a:latin typeface="+mn-lt"/>
                        </a:rPr>
                        <a:t>Generalmente se usan para proporcionar </a:t>
                      </a:r>
                      <a:r>
                        <a:rPr lang="es-ES" b="1" dirty="0">
                          <a:latin typeface="+mn-lt"/>
                        </a:rPr>
                        <a:t>acceso bajo demanda </a:t>
                      </a:r>
                      <a:r>
                        <a:rPr lang="es-ES" dirty="0">
                          <a:latin typeface="+mn-lt"/>
                        </a:rPr>
                        <a:t>(</a:t>
                      </a:r>
                      <a:r>
                        <a:rPr lang="es-ES" dirty="0" err="1">
                          <a:latin typeface="+mn-lt"/>
                        </a:rPr>
                        <a:t>on-demand</a:t>
                      </a:r>
                      <a:r>
                        <a:rPr lang="es-ES" dirty="0">
                          <a:latin typeface="+mn-lt"/>
                        </a:rPr>
                        <a:t>) para dispositivos finales que desean acceder de manera segura a los recursos de la empresa mientras están conectados a una red que no es segura</a:t>
                      </a:r>
                      <a:endParaRPr lang="es-MX" dirty="0">
                        <a:latin typeface="+mn-lt"/>
                      </a:endParaRPr>
                    </a:p>
                  </a:txBody>
                  <a:tcPr anchor="ctr"/>
                </a:tc>
                <a:extLst>
                  <a:ext uri="{0D108BD9-81ED-4DB2-BD59-A6C34878D82A}">
                    <a16:rowId xmlns:a16="http://schemas.microsoft.com/office/drawing/2014/main" val="3211771712"/>
                  </a:ext>
                </a:extLst>
              </a:tr>
            </a:tbl>
          </a:graphicData>
        </a:graphic>
      </p:graphicFrame>
    </p:spTree>
    <p:extLst>
      <p:ext uri="{BB962C8B-B14F-4D97-AF65-F5344CB8AC3E}">
        <p14:creationId xmlns:p14="http://schemas.microsoft.com/office/powerpoint/2010/main" val="295823227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628650"/>
          </a:xfrm>
        </p:spPr>
        <p:txBody>
          <a:bodyPr>
            <a:normAutofit fontScale="90000"/>
          </a:bodyPr>
          <a:lstStyle/>
          <a:p>
            <a:r>
              <a:rPr lang="en-US" sz="1600" dirty="0"/>
              <a:t>IPsec Fundamentals</a:t>
            </a:r>
            <a:br>
              <a:rPr lang="en-US" sz="1600" dirty="0"/>
            </a:br>
            <a:r>
              <a:rPr lang="en-US" sz="2800" dirty="0"/>
              <a:t>Configuring IPsec VPNs</a:t>
            </a:r>
            <a:endParaRPr lang="en-US" sz="2400" dirty="0"/>
          </a:p>
        </p:txBody>
      </p:sp>
      <p:sp>
        <p:nvSpPr>
          <p:cNvPr id="2" name="Content Placeholder 1"/>
          <p:cNvSpPr>
            <a:spLocks noGrp="1"/>
          </p:cNvSpPr>
          <p:nvPr>
            <p:ph idx="1"/>
          </p:nvPr>
        </p:nvSpPr>
        <p:spPr>
          <a:xfrm>
            <a:off x="0" y="1485902"/>
            <a:ext cx="9144000" cy="4114799"/>
          </a:xfrm>
        </p:spPr>
        <p:txBody>
          <a:bodyPr/>
          <a:lstStyle/>
          <a:p>
            <a:pPr indent="0" algn="l"/>
            <a:r>
              <a:rPr lang="en-US" sz="1600" dirty="0">
                <a:solidFill>
                  <a:srgbClr val="000000"/>
                </a:solidFill>
              </a:rPr>
              <a:t>Even though crypto maps are no longer recommended for tunnels, they are still widely deployed and should be understood.  The steps to enable IPsec over GRE using crypto maps are as follows:</a:t>
            </a:r>
          </a:p>
          <a:p>
            <a:pPr marL="571440" indent="-285750" algn="l">
              <a:buFont typeface="Arial" panose="020B0604020202020204" pitchFamily="34" charset="0"/>
              <a:buChar char="•"/>
            </a:pPr>
            <a:r>
              <a:rPr lang="en-US" sz="1600" b="1" dirty="0">
                <a:solidFill>
                  <a:srgbClr val="000000"/>
                </a:solidFill>
              </a:rPr>
              <a:t>Step 1. </a:t>
            </a:r>
            <a:r>
              <a:rPr lang="en-US" sz="1600" dirty="0">
                <a:solidFill>
                  <a:srgbClr val="000000"/>
                </a:solidFill>
              </a:rPr>
              <a:t>Configure a crypto ACL to classify VPN traffic by using these commands:</a:t>
            </a:r>
          </a:p>
          <a:p>
            <a:pPr indent="0" algn="l"/>
            <a:r>
              <a:rPr lang="en-US" sz="1600" b="1" dirty="0">
                <a:solidFill>
                  <a:srgbClr val="000000"/>
                </a:solidFill>
              </a:rPr>
              <a:t>	ip access-list extended </a:t>
            </a:r>
            <a:r>
              <a:rPr lang="en-US" sz="1600" i="1" dirty="0">
                <a:solidFill>
                  <a:srgbClr val="000000"/>
                </a:solidFill>
              </a:rPr>
              <a:t>acl _name</a:t>
            </a:r>
          </a:p>
          <a:p>
            <a:pPr indent="0" algn="l"/>
            <a:r>
              <a:rPr lang="en-US" sz="1600" b="1" dirty="0">
                <a:solidFill>
                  <a:srgbClr val="000000"/>
                </a:solidFill>
              </a:rPr>
              <a:t> 	   permit gre host </a:t>
            </a:r>
            <a:r>
              <a:rPr lang="en-US" sz="1600" dirty="0">
                <a:solidFill>
                  <a:srgbClr val="000000"/>
                </a:solidFill>
              </a:rPr>
              <a:t>{</a:t>
            </a:r>
            <a:r>
              <a:rPr lang="en-US" sz="1600" i="1" dirty="0">
                <a:solidFill>
                  <a:srgbClr val="000000"/>
                </a:solidFill>
              </a:rPr>
              <a:t>tunnel-source IP</a:t>
            </a:r>
            <a:r>
              <a:rPr lang="en-US" sz="1600" dirty="0">
                <a:solidFill>
                  <a:srgbClr val="000000"/>
                </a:solidFill>
              </a:rPr>
              <a:t>}  </a:t>
            </a:r>
            <a:r>
              <a:rPr lang="en-US" sz="1600" b="1" dirty="0">
                <a:solidFill>
                  <a:srgbClr val="000000"/>
                </a:solidFill>
              </a:rPr>
              <a:t>host</a:t>
            </a:r>
            <a:r>
              <a:rPr lang="en-US" sz="1600" dirty="0">
                <a:solidFill>
                  <a:srgbClr val="000000"/>
                </a:solidFill>
              </a:rPr>
              <a:t> {</a:t>
            </a:r>
            <a:r>
              <a:rPr lang="en-US" sz="1600" i="1" dirty="0">
                <a:solidFill>
                  <a:srgbClr val="000000"/>
                </a:solidFill>
              </a:rPr>
              <a:t>tunnel-destination IP</a:t>
            </a:r>
            <a:r>
              <a:rPr lang="en-US" sz="1600" dirty="0">
                <a:solidFill>
                  <a:srgbClr val="000000"/>
                </a:solidFill>
              </a:rPr>
              <a:t>}</a:t>
            </a:r>
          </a:p>
          <a:p>
            <a:pPr marL="571440" indent="-285750" algn="l">
              <a:buFont typeface="Arial" panose="020B0604020202020204" pitchFamily="34" charset="0"/>
              <a:buChar char="•"/>
            </a:pPr>
            <a:r>
              <a:rPr lang="en-US" sz="1600" b="1" dirty="0">
                <a:solidFill>
                  <a:srgbClr val="000000"/>
                </a:solidFill>
              </a:rPr>
              <a:t>Step 2.  </a:t>
            </a:r>
            <a:r>
              <a:rPr lang="en-US" sz="1600" dirty="0">
                <a:solidFill>
                  <a:srgbClr val="000000"/>
                </a:solidFill>
              </a:rPr>
              <a:t>Configure an ISAKMP policy for IKE SA by using the command </a:t>
            </a:r>
            <a:r>
              <a:rPr lang="en-US" sz="1600" b="1" dirty="0">
                <a:solidFill>
                  <a:srgbClr val="000000"/>
                </a:solidFill>
              </a:rPr>
              <a:t>crypto isakmp policy </a:t>
            </a:r>
            <a:r>
              <a:rPr lang="en-US" sz="1600" i="1" dirty="0">
                <a:solidFill>
                  <a:srgbClr val="000000"/>
                </a:solidFill>
              </a:rPr>
              <a:t>priority</a:t>
            </a:r>
            <a:r>
              <a:rPr lang="en-US" sz="1600" dirty="0">
                <a:solidFill>
                  <a:srgbClr val="000000"/>
                </a:solidFill>
              </a:rPr>
              <a:t>. Within the ISAKMP policy configuration mode, encryption, hash, authentication, and the DH group can be specified with the following commands:</a:t>
            </a:r>
          </a:p>
          <a:p>
            <a:pPr indent="0" algn="l"/>
            <a:r>
              <a:rPr lang="en-US" sz="1600" b="1" dirty="0">
                <a:solidFill>
                  <a:srgbClr val="000000"/>
                </a:solidFill>
              </a:rPr>
              <a:t>		encryption</a:t>
            </a:r>
            <a:r>
              <a:rPr lang="en-US" sz="1600" dirty="0">
                <a:solidFill>
                  <a:srgbClr val="000000"/>
                </a:solidFill>
              </a:rPr>
              <a:t> {des |  3des  |  aes  |  aes 192  |  aes 256} </a:t>
            </a:r>
          </a:p>
          <a:p>
            <a:pPr indent="0" algn="l"/>
            <a:r>
              <a:rPr lang="en-US" sz="1600" b="1" dirty="0">
                <a:solidFill>
                  <a:srgbClr val="000000"/>
                </a:solidFill>
              </a:rPr>
              <a:t>		hash</a:t>
            </a:r>
            <a:r>
              <a:rPr lang="en-US" sz="1600" dirty="0">
                <a:solidFill>
                  <a:srgbClr val="000000"/>
                </a:solidFill>
              </a:rPr>
              <a:t> {sha | sha256 | sha384 | md5}</a:t>
            </a:r>
          </a:p>
          <a:p>
            <a:pPr indent="0" algn="l"/>
            <a:r>
              <a:rPr lang="en-US" sz="1600" b="1" dirty="0">
                <a:solidFill>
                  <a:srgbClr val="000000"/>
                </a:solidFill>
              </a:rPr>
              <a:t>		authentication</a:t>
            </a:r>
            <a:r>
              <a:rPr lang="en-US" sz="1600" dirty="0">
                <a:solidFill>
                  <a:srgbClr val="000000"/>
                </a:solidFill>
              </a:rPr>
              <a:t>  {rsa-sig  |  rsa-encr  |   pre-share} </a:t>
            </a:r>
          </a:p>
          <a:p>
            <a:pPr indent="0" algn="l"/>
            <a:r>
              <a:rPr lang="en-US" sz="1600" b="1" dirty="0">
                <a:solidFill>
                  <a:srgbClr val="000000"/>
                </a:solidFill>
              </a:rPr>
              <a:t>		group</a:t>
            </a:r>
            <a:r>
              <a:rPr lang="en-US" sz="1600" dirty="0">
                <a:solidFill>
                  <a:srgbClr val="000000"/>
                </a:solidFill>
              </a:rPr>
              <a:t> {1 | 2 | 5 | 14 | 15 | 16 | 19 | 20 | 24}</a:t>
            </a:r>
          </a:p>
          <a:p>
            <a:pPr indent="0" algn="l"/>
            <a:r>
              <a:rPr lang="en-US" sz="1600" dirty="0">
                <a:solidFill>
                  <a:srgbClr val="000000"/>
                </a:solidFill>
              </a:rPr>
              <a:t>The keyword </a:t>
            </a:r>
            <a:r>
              <a:rPr lang="en-US" sz="1600" b="1" dirty="0">
                <a:solidFill>
                  <a:srgbClr val="000000"/>
                </a:solidFill>
              </a:rPr>
              <a:t>priority</a:t>
            </a:r>
            <a:r>
              <a:rPr lang="en-US" sz="1600" dirty="0">
                <a:solidFill>
                  <a:srgbClr val="000000"/>
                </a:solidFill>
              </a:rPr>
              <a:t> uniquely identifies the IKE policy and assigns a priority to the policy, where 1 is the highest priority.</a:t>
            </a:r>
          </a:p>
        </p:txBody>
      </p:sp>
    </p:spTree>
    <p:extLst>
      <p:ext uri="{BB962C8B-B14F-4D97-AF65-F5344CB8AC3E}">
        <p14:creationId xmlns:p14="http://schemas.microsoft.com/office/powerpoint/2010/main" val="356998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normAutofit fontScale="90000"/>
          </a:bodyPr>
          <a:lstStyle/>
          <a:p>
            <a:r>
              <a:rPr lang="en-US" sz="1600" dirty="0"/>
              <a:t>IPsec Fundamentals</a:t>
            </a:r>
            <a:br>
              <a:rPr lang="en-US" sz="1600" dirty="0"/>
            </a:br>
            <a:r>
              <a:rPr lang="en-US" sz="2800" dirty="0"/>
              <a:t>Configuring IPsec VPNs (Cont.)</a:t>
            </a:r>
            <a:endParaRPr lang="en-US" sz="2400" dirty="0"/>
          </a:p>
        </p:txBody>
      </p:sp>
      <p:sp>
        <p:nvSpPr>
          <p:cNvPr id="2" name="Content Placeholder 1"/>
          <p:cNvSpPr>
            <a:spLocks noGrp="1"/>
          </p:cNvSpPr>
          <p:nvPr>
            <p:ph idx="1"/>
          </p:nvPr>
        </p:nvSpPr>
        <p:spPr>
          <a:xfrm>
            <a:off x="0" y="1451474"/>
            <a:ext cx="9144000" cy="3955052"/>
          </a:xfrm>
        </p:spPr>
        <p:txBody>
          <a:bodyPr/>
          <a:lstStyle/>
          <a:p>
            <a:pPr marL="571440" indent="-285750" algn="l">
              <a:spcBef>
                <a:spcPts val="0"/>
              </a:spcBef>
              <a:buFont typeface="Arial" panose="020B0604020202020204" pitchFamily="34" charset="0"/>
              <a:buChar char="•"/>
            </a:pPr>
            <a:r>
              <a:rPr lang="en-US" sz="1600" b="1" dirty="0">
                <a:solidFill>
                  <a:srgbClr val="000000"/>
                </a:solidFill>
              </a:rPr>
              <a:t>Step 3. </a:t>
            </a:r>
            <a:r>
              <a:rPr lang="en-US" sz="1600" dirty="0">
                <a:solidFill>
                  <a:srgbClr val="000000"/>
                </a:solidFill>
              </a:rPr>
              <a:t>Configure PSK by using the command </a:t>
            </a:r>
            <a:r>
              <a:rPr lang="en-US" sz="1600" b="1" dirty="0">
                <a:solidFill>
                  <a:srgbClr val="000000"/>
                </a:solidFill>
              </a:rPr>
              <a:t>crypto isakmp key </a:t>
            </a:r>
            <a:r>
              <a:rPr lang="en-US" sz="1600" i="1" dirty="0">
                <a:solidFill>
                  <a:srgbClr val="000000"/>
                </a:solidFill>
              </a:rPr>
              <a:t>keystring</a:t>
            </a:r>
            <a:r>
              <a:rPr lang="en-US" sz="1600" b="1" dirty="0">
                <a:solidFill>
                  <a:srgbClr val="000000"/>
                </a:solidFill>
              </a:rPr>
              <a:t> address</a:t>
            </a:r>
            <a:r>
              <a:rPr lang="en-US" sz="1600" dirty="0">
                <a:solidFill>
                  <a:srgbClr val="000000"/>
                </a:solidFill>
              </a:rPr>
              <a:t> </a:t>
            </a:r>
            <a:r>
              <a:rPr lang="en-US" sz="1600" i="1" dirty="0">
                <a:solidFill>
                  <a:srgbClr val="000000"/>
                </a:solidFill>
              </a:rPr>
              <a:t>peer-address </a:t>
            </a:r>
            <a:r>
              <a:rPr lang="en-US" sz="1600" dirty="0">
                <a:solidFill>
                  <a:srgbClr val="000000"/>
                </a:solidFill>
              </a:rPr>
              <a:t>[</a:t>
            </a:r>
            <a:r>
              <a:rPr lang="en-US" sz="1600" i="1" dirty="0">
                <a:solidFill>
                  <a:srgbClr val="000000"/>
                </a:solidFill>
              </a:rPr>
              <a:t>mask</a:t>
            </a:r>
            <a:r>
              <a:rPr lang="en-US" sz="1600" dirty="0">
                <a:solidFill>
                  <a:srgbClr val="000000"/>
                </a:solidFill>
              </a:rPr>
              <a:t>]. The </a:t>
            </a:r>
            <a:r>
              <a:rPr lang="en-US" sz="1600" i="1" dirty="0">
                <a:solidFill>
                  <a:srgbClr val="000000"/>
                </a:solidFill>
              </a:rPr>
              <a:t>keystring</a:t>
            </a:r>
            <a:r>
              <a:rPr lang="en-US" sz="1600" dirty="0">
                <a:solidFill>
                  <a:srgbClr val="000000"/>
                </a:solidFill>
              </a:rPr>
              <a:t> should match on both peers. For </a:t>
            </a:r>
            <a:r>
              <a:rPr lang="en-US" sz="1600" i="1" dirty="0">
                <a:solidFill>
                  <a:srgbClr val="000000"/>
                </a:solidFill>
              </a:rPr>
              <a:t>peeraddress </a:t>
            </a:r>
            <a:r>
              <a:rPr lang="en-US" sz="1600" dirty="0">
                <a:solidFill>
                  <a:srgbClr val="000000"/>
                </a:solidFill>
              </a:rPr>
              <a:t>[</a:t>
            </a:r>
            <a:r>
              <a:rPr lang="en-US" sz="1600" i="1" dirty="0">
                <a:solidFill>
                  <a:srgbClr val="000000"/>
                </a:solidFill>
              </a:rPr>
              <a:t>mask</a:t>
            </a:r>
            <a:r>
              <a:rPr lang="en-US" sz="1600" dirty="0">
                <a:solidFill>
                  <a:srgbClr val="000000"/>
                </a:solidFill>
              </a:rPr>
              <a:t>], the value 0.0.0.0 0.0.0.0 can be used to allow a match against any peer.</a:t>
            </a:r>
          </a:p>
          <a:p>
            <a:pPr marL="571440" indent="-285750" algn="l">
              <a:buFont typeface="Arial" panose="020B0604020202020204" pitchFamily="34" charset="0"/>
              <a:buChar char="•"/>
            </a:pPr>
            <a:r>
              <a:rPr lang="en-US" sz="1600" b="1" dirty="0">
                <a:solidFill>
                  <a:srgbClr val="000000"/>
                </a:solidFill>
              </a:rPr>
              <a:t>Step 4.  </a:t>
            </a:r>
            <a:r>
              <a:rPr lang="en-US" sz="1600" dirty="0">
                <a:solidFill>
                  <a:srgbClr val="000000"/>
                </a:solidFill>
              </a:rPr>
              <a:t>Create a transform set and enter transform set configuration mode by using the command </a:t>
            </a:r>
            <a:r>
              <a:rPr lang="en-US" sz="1600" b="1" dirty="0">
                <a:solidFill>
                  <a:srgbClr val="000000"/>
                </a:solidFill>
              </a:rPr>
              <a:t>crypto ipsec transform-set </a:t>
            </a:r>
            <a:r>
              <a:rPr lang="en-US" sz="1600" i="1" dirty="0">
                <a:solidFill>
                  <a:srgbClr val="000000"/>
                </a:solidFill>
              </a:rPr>
              <a:t>transform-set-name transform1 </a:t>
            </a:r>
            <a:r>
              <a:rPr lang="en-US" sz="1600" dirty="0">
                <a:solidFill>
                  <a:srgbClr val="000000"/>
                </a:solidFill>
              </a:rPr>
              <a:t>[</a:t>
            </a:r>
            <a:r>
              <a:rPr lang="en-US" sz="1600" i="1" dirty="0">
                <a:solidFill>
                  <a:srgbClr val="000000"/>
                </a:solidFill>
              </a:rPr>
              <a:t>transform2 </a:t>
            </a:r>
            <a:r>
              <a:rPr lang="en-US" sz="1600" dirty="0">
                <a:solidFill>
                  <a:srgbClr val="000000"/>
                </a:solidFill>
              </a:rPr>
              <a:t>[</a:t>
            </a:r>
            <a:r>
              <a:rPr lang="en-US" sz="1600" i="1" dirty="0">
                <a:solidFill>
                  <a:srgbClr val="000000"/>
                </a:solidFill>
              </a:rPr>
              <a:t>transform3</a:t>
            </a:r>
            <a:r>
              <a:rPr lang="en-US" sz="1600" dirty="0">
                <a:solidFill>
                  <a:srgbClr val="000000"/>
                </a:solidFill>
              </a:rPr>
              <a:t>]]</a:t>
            </a:r>
            <a:r>
              <a:rPr lang="en-US" sz="1600" i="1" dirty="0">
                <a:solidFill>
                  <a:srgbClr val="000000"/>
                </a:solidFill>
              </a:rPr>
              <a:t>. </a:t>
            </a:r>
            <a:r>
              <a:rPr lang="en-US" sz="1600" dirty="0">
                <a:solidFill>
                  <a:srgbClr val="000000"/>
                </a:solidFill>
              </a:rPr>
              <a:t>In transform set configuration mode, enter the command </a:t>
            </a:r>
            <a:r>
              <a:rPr lang="en-US" sz="1600" b="1" dirty="0">
                <a:solidFill>
                  <a:srgbClr val="000000"/>
                </a:solidFill>
              </a:rPr>
              <a:t>mode </a:t>
            </a:r>
            <a:r>
              <a:rPr lang="en-US" sz="1600" dirty="0">
                <a:solidFill>
                  <a:srgbClr val="000000"/>
                </a:solidFill>
              </a:rPr>
              <a:t>[</a:t>
            </a:r>
            <a:r>
              <a:rPr lang="en-US" sz="1600" b="1" dirty="0">
                <a:solidFill>
                  <a:srgbClr val="000000"/>
                </a:solidFill>
              </a:rPr>
              <a:t>tunnel | transport</a:t>
            </a:r>
            <a:r>
              <a:rPr lang="en-US" sz="1600" dirty="0">
                <a:solidFill>
                  <a:srgbClr val="000000"/>
                </a:solidFill>
              </a:rPr>
              <a:t>] to specify tunnel or transport modes. </a:t>
            </a:r>
          </a:p>
          <a:p>
            <a:pPr marL="571440" indent="-285750" algn="l">
              <a:buFont typeface="Arial" panose="020B0604020202020204" pitchFamily="34" charset="0"/>
              <a:buChar char="•"/>
            </a:pPr>
            <a:r>
              <a:rPr lang="en-US" sz="1600" b="1" dirty="0">
                <a:solidFill>
                  <a:srgbClr val="000000"/>
                </a:solidFill>
              </a:rPr>
              <a:t>Step 5</a:t>
            </a:r>
            <a:r>
              <a:rPr lang="en-US" sz="1600" dirty="0">
                <a:solidFill>
                  <a:srgbClr val="000000"/>
                </a:solidFill>
              </a:rPr>
              <a:t>. Configure a crypto map and enter crypto map configuration mode by using the command </a:t>
            </a:r>
            <a:r>
              <a:rPr lang="en-US" sz="1600" b="1" dirty="0">
                <a:solidFill>
                  <a:srgbClr val="000000"/>
                </a:solidFill>
              </a:rPr>
              <a:t>crypto map </a:t>
            </a:r>
            <a:r>
              <a:rPr lang="en-US" sz="1600" i="1" dirty="0">
                <a:solidFill>
                  <a:srgbClr val="000000"/>
                </a:solidFill>
              </a:rPr>
              <a:t>map-name seq-num </a:t>
            </a:r>
            <a:r>
              <a:rPr lang="en-US" sz="1600" dirty="0">
                <a:solidFill>
                  <a:srgbClr val="000000"/>
                </a:solidFill>
              </a:rPr>
              <a:t>[ipsec-isakmp]. In </a:t>
            </a:r>
            <a:r>
              <a:rPr lang="en-US" sz="1600" b="1" dirty="0">
                <a:solidFill>
                  <a:srgbClr val="000000"/>
                </a:solidFill>
              </a:rPr>
              <a:t>crypto map configuration mode</a:t>
            </a:r>
            <a:r>
              <a:rPr lang="en-US" sz="1600" dirty="0">
                <a:solidFill>
                  <a:srgbClr val="000000"/>
                </a:solidFill>
              </a:rPr>
              <a:t>, use the following commands to specify the crypto ACL to be matched, the IPsec peer, and the transform sets to be negotiated: </a:t>
            </a:r>
          </a:p>
          <a:p>
            <a:pPr indent="0" algn="l"/>
            <a:r>
              <a:rPr lang="en-US" sz="1600" b="1" dirty="0">
                <a:solidFill>
                  <a:srgbClr val="000000"/>
                </a:solidFill>
              </a:rPr>
              <a:t>match address </a:t>
            </a:r>
            <a:r>
              <a:rPr lang="en-US" sz="1600" i="1" dirty="0">
                <a:solidFill>
                  <a:srgbClr val="000000"/>
                </a:solidFill>
              </a:rPr>
              <a:t>acl-name     </a:t>
            </a:r>
          </a:p>
          <a:p>
            <a:pPr indent="0" algn="l"/>
            <a:r>
              <a:rPr lang="en-US" sz="1600" b="1" dirty="0">
                <a:solidFill>
                  <a:srgbClr val="000000"/>
                </a:solidFill>
              </a:rPr>
              <a:t>set peer </a:t>
            </a:r>
            <a:r>
              <a:rPr lang="en-US" sz="1600" dirty="0">
                <a:solidFill>
                  <a:srgbClr val="000000"/>
                </a:solidFill>
              </a:rPr>
              <a:t>{</a:t>
            </a:r>
            <a:r>
              <a:rPr lang="en-US" sz="1600" i="1" dirty="0">
                <a:solidFill>
                  <a:srgbClr val="000000"/>
                </a:solidFill>
              </a:rPr>
              <a:t>hostname | ip-address</a:t>
            </a:r>
            <a:r>
              <a:rPr lang="en-US" sz="1600" dirty="0">
                <a:solidFill>
                  <a:srgbClr val="000000"/>
                </a:solidFill>
              </a:rPr>
              <a:t>}</a:t>
            </a:r>
          </a:p>
          <a:p>
            <a:pPr indent="0" algn="l"/>
            <a:r>
              <a:rPr lang="en-US" sz="1600" b="1" dirty="0">
                <a:solidFill>
                  <a:srgbClr val="000000"/>
                </a:solidFill>
              </a:rPr>
              <a:t>set transform-set </a:t>
            </a:r>
            <a:r>
              <a:rPr lang="en-US" sz="1600" i="1" dirty="0">
                <a:solidFill>
                  <a:srgbClr val="000000"/>
                </a:solidFill>
              </a:rPr>
              <a:t>transform-set-name1</a:t>
            </a:r>
            <a:r>
              <a:rPr lang="en-US" sz="1600" dirty="0">
                <a:solidFill>
                  <a:srgbClr val="000000"/>
                </a:solidFill>
              </a:rPr>
              <a:t> [</a:t>
            </a:r>
            <a:r>
              <a:rPr lang="en-US" sz="1600" i="1" dirty="0">
                <a:solidFill>
                  <a:srgbClr val="000000"/>
                </a:solidFill>
              </a:rPr>
              <a:t>transform-setname2...transform-set-name6</a:t>
            </a:r>
            <a:r>
              <a:rPr lang="en-US" sz="1600" dirty="0">
                <a:solidFill>
                  <a:srgbClr val="000000"/>
                </a:solidFill>
              </a:rPr>
              <a:t>]</a:t>
            </a:r>
          </a:p>
          <a:p>
            <a:pPr marL="571440" indent="-285750" algn="l">
              <a:spcBef>
                <a:spcPts val="0"/>
              </a:spcBef>
              <a:buFont typeface="Arial" panose="020B0604020202020204" pitchFamily="34" charset="0"/>
              <a:buChar char="•"/>
            </a:pPr>
            <a:r>
              <a:rPr lang="en-US" sz="1600" b="1" dirty="0">
                <a:solidFill>
                  <a:srgbClr val="000000"/>
                </a:solidFill>
              </a:rPr>
              <a:t>Step 6. </a:t>
            </a:r>
            <a:r>
              <a:rPr lang="en-US" sz="1600" dirty="0">
                <a:solidFill>
                  <a:srgbClr val="000000"/>
                </a:solidFill>
              </a:rPr>
              <a:t>Apply a crypto map to the outside interface by using the command </a:t>
            </a:r>
            <a:r>
              <a:rPr lang="en-US" sz="1600" b="1" dirty="0">
                <a:solidFill>
                  <a:srgbClr val="000000"/>
                </a:solidFill>
              </a:rPr>
              <a:t>crypto map</a:t>
            </a:r>
            <a:r>
              <a:rPr lang="en-US" sz="1600" dirty="0">
                <a:solidFill>
                  <a:srgbClr val="000000"/>
                </a:solidFill>
              </a:rPr>
              <a:t> </a:t>
            </a:r>
            <a:r>
              <a:rPr lang="en-US" sz="1600" i="1" dirty="0">
                <a:solidFill>
                  <a:srgbClr val="000000"/>
                </a:solidFill>
              </a:rPr>
              <a:t>map-name</a:t>
            </a:r>
          </a:p>
          <a:p>
            <a:pPr indent="0" algn="l"/>
            <a:endParaRPr lang="en-US" sz="1600" dirty="0">
              <a:solidFill>
                <a:srgbClr val="000000"/>
              </a:solidFill>
            </a:endParaRPr>
          </a:p>
          <a:p>
            <a:pPr indent="0" algn="l"/>
            <a:endParaRPr lang="en-US" sz="1600" dirty="0">
              <a:solidFill>
                <a:srgbClr val="000000"/>
              </a:solidFill>
            </a:endParaRPr>
          </a:p>
        </p:txBody>
      </p:sp>
    </p:spTree>
    <p:extLst>
      <p:ext uri="{BB962C8B-B14F-4D97-AF65-F5344CB8AC3E}">
        <p14:creationId xmlns:p14="http://schemas.microsoft.com/office/powerpoint/2010/main" val="112228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94268" y="998653"/>
            <a:ext cx="8345488" cy="731837"/>
          </a:xfrm>
        </p:spPr>
        <p:txBody>
          <a:bodyPr>
            <a:normAutofit fontScale="90000"/>
          </a:bodyPr>
          <a:lstStyle/>
          <a:p>
            <a:r>
              <a:rPr lang="en-US" sz="1600" dirty="0"/>
              <a:t>IPsec Fundamentals</a:t>
            </a:r>
            <a:br>
              <a:rPr lang="en-US" sz="1600" dirty="0"/>
            </a:br>
            <a:r>
              <a:rPr lang="en-US" sz="2800" dirty="0"/>
              <a:t>Configuring IPsec Site-to-Site VPN</a:t>
            </a:r>
            <a:endParaRPr lang="en-US" sz="2400" dirty="0"/>
          </a:p>
        </p:txBody>
      </p:sp>
      <p:sp>
        <p:nvSpPr>
          <p:cNvPr id="2" name="Content Placeholder 1"/>
          <p:cNvSpPr>
            <a:spLocks noGrp="1"/>
          </p:cNvSpPr>
          <p:nvPr>
            <p:ph idx="1"/>
          </p:nvPr>
        </p:nvSpPr>
        <p:spPr>
          <a:xfrm>
            <a:off x="94268" y="1645648"/>
            <a:ext cx="8974318" cy="444508"/>
          </a:xfrm>
        </p:spPr>
        <p:txBody>
          <a:bodyPr/>
          <a:lstStyle/>
          <a:p>
            <a:pPr indent="0" algn="l"/>
            <a:r>
              <a:rPr lang="en-US" sz="1600" dirty="0">
                <a:solidFill>
                  <a:srgbClr val="000000"/>
                </a:solidFill>
              </a:rPr>
              <a:t>Example 16-7 shows a configuration example for a site-to-site IPsec tunnel using GRE over IPsec with Pre-Shared Key.</a:t>
            </a:r>
            <a:r>
              <a:rPr lang="en-US" sz="1400" dirty="0">
                <a:solidFill>
                  <a:srgbClr val="000000"/>
                </a:solidFill>
              </a:rPr>
              <a:t> </a:t>
            </a:r>
          </a:p>
          <a:p>
            <a:pPr indent="0" algn="l"/>
            <a:endParaRPr lang="en-US" sz="1400" dirty="0">
              <a:solidFill>
                <a:srgbClr val="000000"/>
              </a:solidFill>
            </a:endParaRPr>
          </a:p>
        </p:txBody>
      </p:sp>
      <p:pic>
        <p:nvPicPr>
          <p:cNvPr id="4" name="Picture 3"/>
          <p:cNvPicPr>
            <a:picLocks noChangeAspect="1"/>
          </p:cNvPicPr>
          <p:nvPr/>
        </p:nvPicPr>
        <p:blipFill>
          <a:blip r:embed="rId3"/>
          <a:stretch>
            <a:fillRect/>
          </a:stretch>
        </p:blipFill>
        <p:spPr>
          <a:xfrm>
            <a:off x="1179234" y="2258741"/>
            <a:ext cx="2955723" cy="3509717"/>
          </a:xfrm>
          <a:prstGeom prst="rect">
            <a:avLst/>
          </a:prstGeom>
        </p:spPr>
      </p:pic>
      <p:pic>
        <p:nvPicPr>
          <p:cNvPr id="9" name="Picture 8"/>
          <p:cNvPicPr>
            <a:picLocks noChangeAspect="1"/>
          </p:cNvPicPr>
          <p:nvPr/>
        </p:nvPicPr>
        <p:blipFill>
          <a:blip r:embed="rId4"/>
          <a:stretch>
            <a:fillRect/>
          </a:stretch>
        </p:blipFill>
        <p:spPr>
          <a:xfrm>
            <a:off x="4928893" y="2177002"/>
            <a:ext cx="2894878" cy="3433948"/>
          </a:xfrm>
          <a:prstGeom prst="rect">
            <a:avLst/>
          </a:prstGeom>
        </p:spPr>
      </p:pic>
      <p:sp>
        <p:nvSpPr>
          <p:cNvPr id="8" name="Rectangle 7"/>
          <p:cNvSpPr/>
          <p:nvPr/>
        </p:nvSpPr>
        <p:spPr>
          <a:xfrm>
            <a:off x="4928894" y="2177003"/>
            <a:ext cx="2955723" cy="3428409"/>
          </a:xfrm>
          <a:prstGeom prst="rect">
            <a:avLst/>
          </a:prstGeom>
          <a:no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887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0"/>
            <a:ext cx="8345488" cy="646996"/>
          </a:xfrm>
        </p:spPr>
        <p:txBody>
          <a:bodyPr>
            <a:normAutofit fontScale="90000"/>
          </a:bodyPr>
          <a:lstStyle/>
          <a:p>
            <a:r>
              <a:rPr lang="en-US" sz="1600" dirty="0"/>
              <a:t>IPsec Fundamentals</a:t>
            </a:r>
            <a:br>
              <a:rPr lang="en-US" sz="1600" dirty="0"/>
            </a:br>
            <a:r>
              <a:rPr lang="en-US" sz="2800" dirty="0"/>
              <a:t>Verifying Site-to-Site VPN</a:t>
            </a:r>
            <a:endParaRPr lang="en-US" sz="2400" dirty="0"/>
          </a:p>
        </p:txBody>
      </p:sp>
      <p:sp>
        <p:nvSpPr>
          <p:cNvPr id="2" name="Content Placeholder 1"/>
          <p:cNvSpPr>
            <a:spLocks noGrp="1"/>
          </p:cNvSpPr>
          <p:nvPr>
            <p:ph idx="1"/>
          </p:nvPr>
        </p:nvSpPr>
        <p:spPr>
          <a:xfrm>
            <a:off x="94268" y="1645648"/>
            <a:ext cx="8974318" cy="3906150"/>
          </a:xfrm>
        </p:spPr>
        <p:txBody>
          <a:bodyPr/>
          <a:lstStyle/>
          <a:p>
            <a:pPr indent="0" algn="l"/>
            <a:r>
              <a:rPr lang="en-US" sz="1800" dirty="0">
                <a:solidFill>
                  <a:srgbClr val="000000"/>
                </a:solidFill>
              </a:rPr>
              <a:t>Commands that can provide information to verify the operation of a site-to-site VPN include:</a:t>
            </a:r>
          </a:p>
          <a:p>
            <a:pPr marL="571440" indent="-285750" algn="l">
              <a:buFont typeface="Arial" panose="020B0604020202020204" pitchFamily="34" charset="0"/>
              <a:buChar char="•"/>
            </a:pPr>
            <a:r>
              <a:rPr lang="en-US" sz="1800" b="1" dirty="0">
                <a:solidFill>
                  <a:srgbClr val="000000"/>
                </a:solidFill>
              </a:rPr>
              <a:t>show interface tunnel100 | include Tunnel protocol</a:t>
            </a:r>
          </a:p>
          <a:p>
            <a:pPr marL="571440" indent="-285750" algn="l">
              <a:buFont typeface="Arial" panose="020B0604020202020204" pitchFamily="34" charset="0"/>
              <a:buChar char="•"/>
            </a:pPr>
            <a:r>
              <a:rPr lang="en-US" sz="1800" b="1" dirty="0">
                <a:solidFill>
                  <a:srgbClr val="000000"/>
                </a:solidFill>
              </a:rPr>
              <a:t>show ip ospf neighbor</a:t>
            </a:r>
          </a:p>
          <a:p>
            <a:pPr marL="571440" indent="-285750" algn="l">
              <a:buFont typeface="Arial" panose="020B0604020202020204" pitchFamily="34" charset="0"/>
              <a:buChar char="•"/>
            </a:pPr>
            <a:r>
              <a:rPr lang="en-US" sz="1800" b="1" dirty="0">
                <a:solidFill>
                  <a:srgbClr val="000000"/>
                </a:solidFill>
              </a:rPr>
              <a:t>show ip route ospf</a:t>
            </a:r>
          </a:p>
          <a:p>
            <a:pPr marL="571440" indent="-285750" algn="l">
              <a:buFont typeface="Arial" panose="020B0604020202020204" pitchFamily="34" charset="0"/>
              <a:buChar char="•"/>
            </a:pPr>
            <a:r>
              <a:rPr lang="en-US" sz="1800" b="1" dirty="0">
                <a:solidFill>
                  <a:srgbClr val="000000"/>
                </a:solidFill>
              </a:rPr>
              <a:t>show crypto isakmp sa</a:t>
            </a:r>
          </a:p>
          <a:p>
            <a:pPr marL="571440" indent="-285750" algn="l">
              <a:buFont typeface="Arial" panose="020B0604020202020204" pitchFamily="34" charset="0"/>
              <a:buChar char="•"/>
            </a:pPr>
            <a:r>
              <a:rPr lang="en-US" sz="1800" b="1" dirty="0">
                <a:solidFill>
                  <a:srgbClr val="000000"/>
                </a:solidFill>
              </a:rPr>
              <a:t>show crypto ipsec sa</a:t>
            </a:r>
          </a:p>
          <a:p>
            <a:pPr marL="571440" indent="-285750" algn="l">
              <a:buFont typeface="Arial" panose="020B0604020202020204" pitchFamily="34" charset="0"/>
              <a:buChar char="•"/>
            </a:pPr>
            <a:endParaRPr lang="en-US" sz="1400" dirty="0">
              <a:solidFill>
                <a:srgbClr val="000000"/>
              </a:solidFill>
            </a:endParaRPr>
          </a:p>
          <a:p>
            <a:pPr indent="0" algn="l"/>
            <a:endParaRPr lang="en-US" sz="1400" dirty="0">
              <a:solidFill>
                <a:srgbClr val="000000"/>
              </a:solidFill>
            </a:endParaRPr>
          </a:p>
        </p:txBody>
      </p:sp>
    </p:spTree>
    <p:extLst>
      <p:ext uri="{BB962C8B-B14F-4D97-AF65-F5344CB8AC3E}">
        <p14:creationId xmlns:p14="http://schemas.microsoft.com/office/powerpoint/2010/main" val="22676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ChangeArrowheads="1"/>
          </p:cNvSpPr>
          <p:nvPr/>
        </p:nvSpPr>
        <p:spPr bwMode="auto">
          <a:xfrm>
            <a:off x="609600" y="1600200"/>
            <a:ext cx="7994848" cy="27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endParaRPr lang="es-ES" altLang="es-MX">
              <a:latin typeface="ZapfHumnst BT" charset="0"/>
            </a:endParaRPr>
          </a:p>
        </p:txBody>
      </p:sp>
      <p:sp>
        <p:nvSpPr>
          <p:cNvPr id="594948" name="Rectangle 4"/>
          <p:cNvSpPr>
            <a:spLocks noChangeArrowheads="1"/>
          </p:cNvSpPr>
          <p:nvPr/>
        </p:nvSpPr>
        <p:spPr bwMode="auto">
          <a:xfrm>
            <a:off x="595358" y="1812768"/>
            <a:ext cx="7786642" cy="53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Desarrollar </a:t>
            </a:r>
            <a:r>
              <a:rPr lang="es-ES" altLang="es-MX" sz="2000" dirty="0" err="1">
                <a:solidFill>
                  <a:schemeClr val="bg2">
                    <a:lumMod val="25000"/>
                  </a:schemeClr>
                </a:solidFill>
                <a:latin typeface="+mn-lt"/>
              </a:rPr>
              <a:t>WANs</a:t>
            </a:r>
            <a:r>
              <a:rPr lang="es-ES" altLang="es-MX" sz="2000" dirty="0">
                <a:solidFill>
                  <a:schemeClr val="bg2">
                    <a:lumMod val="25000"/>
                  </a:schemeClr>
                </a:solidFill>
                <a:latin typeface="+mn-lt"/>
              </a:rPr>
              <a:t> privadas es caro. </a:t>
            </a:r>
            <a:endParaRPr lang="es-ES" altLang="es-MX" sz="2400" dirty="0">
              <a:solidFill>
                <a:schemeClr val="bg2">
                  <a:lumMod val="25000"/>
                </a:schemeClr>
              </a:solidFill>
              <a:latin typeface="Arial" panose="020B0604020202020204" pitchFamily="34" charset="0"/>
            </a:endParaRPr>
          </a:p>
        </p:txBody>
      </p:sp>
      <p:sp>
        <p:nvSpPr>
          <p:cNvPr id="594949"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852" y="4293096"/>
            <a:ext cx="3348372" cy="2160240"/>
          </a:xfrm>
          <a:prstGeom prst="rect">
            <a:avLst/>
          </a:prstGeom>
        </p:spPr>
      </p:pic>
      <p:sp>
        <p:nvSpPr>
          <p:cNvPr id="11" name="Rectangle 4"/>
          <p:cNvSpPr>
            <a:spLocks noChangeArrowheads="1"/>
          </p:cNvSpPr>
          <p:nvPr/>
        </p:nvSpPr>
        <p:spPr bwMode="auto">
          <a:xfrm>
            <a:off x="577102" y="2262120"/>
            <a:ext cx="8027346" cy="246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Internet provee una estructura más flexible y económica de interconectar oficinas remotas. Sin embargo, </a:t>
            </a:r>
            <a:r>
              <a:rPr lang="es-ES" altLang="es-MX" sz="2000" b="1" dirty="0">
                <a:solidFill>
                  <a:schemeClr val="accent6">
                    <a:lumMod val="75000"/>
                  </a:schemeClr>
                </a:solidFill>
                <a:latin typeface="+mn-lt"/>
              </a:rPr>
              <a:t>las redes públicas no garantizan la seguridad de las comunicaciones</a:t>
            </a:r>
            <a:r>
              <a:rPr lang="es-ES" altLang="es-MX" sz="2000" dirty="0">
                <a:solidFill>
                  <a:schemeClr val="bg2">
                    <a:lumMod val="25000"/>
                  </a:schemeClr>
                </a:solidFill>
                <a:latin typeface="+mn-lt"/>
              </a:rPr>
              <a:t>, por lo que las </a:t>
            </a:r>
            <a:r>
              <a:rPr lang="es-ES" altLang="es-MX" sz="2000" b="1" dirty="0">
                <a:solidFill>
                  <a:srgbClr val="0070C0"/>
                </a:solidFill>
                <a:latin typeface="+mn-lt"/>
              </a:rPr>
              <a:t>redes privadas virtuales</a:t>
            </a:r>
            <a:r>
              <a:rPr lang="es-ES" altLang="es-MX" sz="2000" dirty="0">
                <a:solidFill>
                  <a:schemeClr val="bg2">
                    <a:lumMod val="25000"/>
                  </a:schemeClr>
                </a:solidFill>
                <a:latin typeface="+mn-lt"/>
              </a:rPr>
              <a:t> surgieron de la necesidad de </a:t>
            </a:r>
            <a:r>
              <a:rPr lang="es-ES" altLang="es-MX" sz="2000" b="1" dirty="0">
                <a:solidFill>
                  <a:schemeClr val="accent6">
                    <a:lumMod val="75000"/>
                  </a:schemeClr>
                </a:solidFill>
                <a:latin typeface="+mn-lt"/>
              </a:rPr>
              <a:t>garantizar la seguridad de las comunicaciones en las redes públicas. </a:t>
            </a:r>
          </a:p>
          <a:p>
            <a:pPr algn="just">
              <a:lnSpc>
                <a:spcPct val="150000"/>
              </a:lnSpc>
              <a:spcBef>
                <a:spcPts val="1200"/>
              </a:spcBef>
            </a:pPr>
            <a:endParaRPr lang="es-ES" altLang="es-MX" sz="2400" dirty="0">
              <a:latin typeface="Arial" panose="020B0604020202020204" pitchFamily="34" charset="0"/>
            </a:endParaRPr>
          </a:p>
        </p:txBody>
      </p:sp>
    </p:spTree>
    <p:extLst>
      <p:ext uri="{BB962C8B-B14F-4D97-AF65-F5344CB8AC3E}">
        <p14:creationId xmlns:p14="http://schemas.microsoft.com/office/powerpoint/2010/main" val="4194177677"/>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11"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2590</TotalTime>
  <Words>2783</Words>
  <Application>Microsoft Office PowerPoint</Application>
  <PresentationFormat>Presentación en pantalla (4:3)</PresentationFormat>
  <Paragraphs>208</Paragraphs>
  <Slides>41</Slides>
  <Notes>13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Dom Casual</vt:lpstr>
      <vt:lpstr>Wingdings</vt:lpstr>
      <vt:lpstr>ZapfHumnst BT</vt:lpstr>
      <vt:lpstr>Tema de Office</vt:lpstr>
      <vt:lpstr>TC 3003B Implementación de redes de área amplia</vt:lpstr>
      <vt:lpstr>Presentación de PowerPoint</vt:lpstr>
      <vt:lpstr>Presentación de PowerPoint</vt:lpstr>
      <vt:lpstr>IPsec Fundamentals IPsec VPN Solutions</vt:lpstr>
      <vt:lpstr>IPsec Fundamentals Configuring IPsec VPNs</vt:lpstr>
      <vt:lpstr>IPsec Fundamentals Configuring IPsec VPNs (Cont.)</vt:lpstr>
      <vt:lpstr>IPsec Fundamentals Configuring IPsec Site-to-Site VPN</vt:lpstr>
      <vt:lpstr>IPsec Fundamentals Verifying Site-to-Site VPN</vt:lpstr>
      <vt:lpstr>Redes Privadas Virtuales (VPN = Virtual Private Network)</vt:lpstr>
      <vt:lpstr>Redes Privadas Virtuales (VPN = Virtual Private Network)</vt:lpstr>
      <vt:lpstr>Redes Privadas Virtuales (VPN = Virtual Private Network)</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19</cp:revision>
  <dcterms:created xsi:type="dcterms:W3CDTF">2021-02-08T03:07:42Z</dcterms:created>
  <dcterms:modified xsi:type="dcterms:W3CDTF">2023-04-20T22:35:19Z</dcterms:modified>
</cp:coreProperties>
</file>